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7.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1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54" r:id="rId2"/>
    <p:sldMasterId id="2147483650" r:id="rId3"/>
  </p:sldMasterIdLst>
  <p:notesMasterIdLst>
    <p:notesMasterId r:id="rId43"/>
  </p:notesMasterIdLst>
  <p:sldIdLst>
    <p:sldId id="257" r:id="rId4"/>
    <p:sldId id="345" r:id="rId5"/>
    <p:sldId id="338" r:id="rId6"/>
    <p:sldId id="339" r:id="rId7"/>
    <p:sldId id="300" r:id="rId8"/>
    <p:sldId id="351" r:id="rId9"/>
    <p:sldId id="346" r:id="rId10"/>
    <p:sldId id="347" r:id="rId11"/>
    <p:sldId id="325" r:id="rId12"/>
    <p:sldId id="279" r:id="rId13"/>
    <p:sldId id="344" r:id="rId14"/>
    <p:sldId id="312" r:id="rId15"/>
    <p:sldId id="313" r:id="rId16"/>
    <p:sldId id="327" r:id="rId17"/>
    <p:sldId id="314" r:id="rId18"/>
    <p:sldId id="348" r:id="rId19"/>
    <p:sldId id="350" r:id="rId20"/>
    <p:sldId id="352" r:id="rId21"/>
    <p:sldId id="353" r:id="rId22"/>
    <p:sldId id="359" r:id="rId23"/>
    <p:sldId id="331" r:id="rId24"/>
    <p:sldId id="354" r:id="rId25"/>
    <p:sldId id="357" r:id="rId26"/>
    <p:sldId id="358" r:id="rId27"/>
    <p:sldId id="360" r:id="rId28"/>
    <p:sldId id="361" r:id="rId29"/>
    <p:sldId id="363" r:id="rId30"/>
    <p:sldId id="362" r:id="rId31"/>
    <p:sldId id="370" r:id="rId32"/>
    <p:sldId id="275" r:id="rId33"/>
    <p:sldId id="371" r:id="rId34"/>
    <p:sldId id="364" r:id="rId35"/>
    <p:sldId id="342" r:id="rId36"/>
    <p:sldId id="368" r:id="rId37"/>
    <p:sldId id="366" r:id="rId38"/>
    <p:sldId id="367" r:id="rId39"/>
    <p:sldId id="365" r:id="rId40"/>
    <p:sldId id="369" r:id="rId41"/>
    <p:sldId id="276" r:id="rId42"/>
  </p:sldIdLst>
  <p:sldSz cx="9144000" cy="6858000" type="screen4x3"/>
  <p:notesSz cx="6858000" cy="9144000"/>
  <p:embeddedFontLst>
    <p:embeddedFont>
      <p:font typeface="Gotham Black" panose="02000603040000020004" pitchFamily="2" charset="0"/>
      <p:bold r:id="rId44"/>
    </p:embeddedFont>
    <p:embeddedFont>
      <p:font typeface="Gotham Bold" pitchFamily="50" charset="0"/>
      <p:regular r:id="rId45"/>
    </p:embeddedFont>
    <p:embeddedFont>
      <p:font typeface="Calibri" panose="020F0502020204030204" pitchFamily="34" charset="0"/>
      <p:regular r:id="rId46"/>
      <p:bold r:id="rId47"/>
      <p:italic r:id="rId48"/>
      <p:boldItalic r:id="rId49"/>
    </p:embeddedFont>
    <p:embeddedFont>
      <p:font typeface="Gill Sans MT" panose="020B0502020104020203" pitchFamily="34" charset="0"/>
      <p:regular r:id="rId50"/>
      <p:bold r:id="rId51"/>
      <p:italic r:id="rId52"/>
      <p:boldItalic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4179D592-465F-42C0-91BC-0B711B3982AE}">
          <p14:sldIdLst>
            <p14:sldId id="257"/>
            <p14:sldId id="345"/>
            <p14:sldId id="338"/>
            <p14:sldId id="339"/>
            <p14:sldId id="300"/>
            <p14:sldId id="351"/>
            <p14:sldId id="346"/>
            <p14:sldId id="347"/>
            <p14:sldId id="325"/>
            <p14:sldId id="279"/>
            <p14:sldId id="344"/>
            <p14:sldId id="312"/>
            <p14:sldId id="313"/>
            <p14:sldId id="327"/>
            <p14:sldId id="314"/>
            <p14:sldId id="348"/>
            <p14:sldId id="350"/>
            <p14:sldId id="352"/>
            <p14:sldId id="353"/>
            <p14:sldId id="359"/>
            <p14:sldId id="331"/>
            <p14:sldId id="354"/>
            <p14:sldId id="357"/>
            <p14:sldId id="358"/>
            <p14:sldId id="360"/>
            <p14:sldId id="361"/>
            <p14:sldId id="363"/>
            <p14:sldId id="362"/>
            <p14:sldId id="370"/>
            <p14:sldId id="275"/>
            <p14:sldId id="371"/>
            <p14:sldId id="364"/>
            <p14:sldId id="342"/>
            <p14:sldId id="368"/>
            <p14:sldId id="366"/>
            <p14:sldId id="367"/>
            <p14:sldId id="365"/>
            <p14:sldId id="369"/>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B"/>
    <a:srgbClr val="F0D94F"/>
    <a:srgbClr val="E36E9D"/>
    <a:srgbClr val="FCB24C"/>
    <a:srgbClr val="69B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1512" autoAdjust="0"/>
  </p:normalViewPr>
  <p:slideViewPr>
    <p:cSldViewPr snapToGrid="0">
      <p:cViewPr varScale="1">
        <p:scale>
          <a:sx n="105" d="100"/>
          <a:sy n="105" d="100"/>
        </p:scale>
        <p:origin x="20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82112-434E-4E60-8550-9EB012700027}" type="datetimeFigureOut">
              <a:rPr lang="nl-NL" smtClean="0"/>
              <a:t>12-9-2019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35334-B698-4801-AB59-361E367B8B8C}" type="slidenum">
              <a:rPr lang="nl-NL" smtClean="0"/>
              <a:t>‹nr.›</a:t>
            </a:fld>
            <a:endParaRPr lang="nl-NL"/>
          </a:p>
        </p:txBody>
      </p:sp>
    </p:spTree>
    <p:extLst>
      <p:ext uri="{BB962C8B-B14F-4D97-AF65-F5344CB8AC3E}">
        <p14:creationId xmlns:p14="http://schemas.microsoft.com/office/powerpoint/2010/main" val="288417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opent</a:t>
            </a:r>
            <a:r>
              <a:rPr lang="nl-NL" baseline="0" dirty="0" smtClean="0"/>
              <a:t> training enthousiast en geeft iedereen bij binnenkomst een hand en zorgt voor een open sfeer. </a:t>
            </a:r>
          </a:p>
          <a:p>
            <a:r>
              <a:rPr lang="nl-NL" baseline="0" dirty="0" smtClean="0"/>
              <a:t>Leg pen en papier klaar zodat ze mee kunnen schrijven als ze dat willen. </a:t>
            </a:r>
          </a:p>
          <a:p>
            <a:endParaRPr lang="nl-NL" baseline="0" dirty="0" smtClean="0"/>
          </a:p>
          <a:p>
            <a:r>
              <a:rPr lang="nl-NL" baseline="0" dirty="0" smtClean="0"/>
              <a:t>Boodschappenlijst:</a:t>
            </a:r>
          </a:p>
          <a:p>
            <a:r>
              <a:rPr lang="nl-NL" baseline="0" dirty="0" smtClean="0"/>
              <a:t>5 posters: idee voor het LAKS</a:t>
            </a:r>
          </a:p>
          <a:p>
            <a:r>
              <a:rPr lang="nl-NL" baseline="0" dirty="0" smtClean="0"/>
              <a:t>Pennen</a:t>
            </a:r>
          </a:p>
          <a:p>
            <a:r>
              <a:rPr lang="nl-NL" baseline="0" dirty="0" smtClean="0"/>
              <a:t>Notebooks</a:t>
            </a:r>
          </a:p>
          <a:p>
            <a:r>
              <a:rPr lang="nl-NL" baseline="0" dirty="0" smtClean="0"/>
              <a:t>Watervaste stift</a:t>
            </a:r>
          </a:p>
          <a:p>
            <a:r>
              <a:rPr lang="nl-NL" baseline="0" dirty="0" smtClean="0"/>
              <a:t>Spaghetti – marshmallow – </a:t>
            </a:r>
            <a:r>
              <a:rPr lang="nl-NL" baseline="0" dirty="0" err="1" smtClean="0"/>
              <a:t>ducttape</a:t>
            </a:r>
            <a:endParaRPr lang="nl-NL" baseline="0" dirty="0" smtClean="0"/>
          </a:p>
          <a:p>
            <a:r>
              <a:rPr lang="nl-NL" baseline="0" dirty="0" err="1" smtClean="0"/>
              <a:t>Gefixt</a:t>
            </a:r>
            <a:r>
              <a:rPr lang="nl-NL" baseline="0" dirty="0" smtClean="0"/>
              <a:t> door het LAKS stickers</a:t>
            </a:r>
          </a:p>
          <a:p>
            <a:r>
              <a:rPr lang="nl-NL" baseline="0" dirty="0" smtClean="0"/>
              <a:t>Actieplannen</a:t>
            </a:r>
          </a:p>
          <a:p>
            <a:r>
              <a:rPr lang="nl-NL" baseline="0" dirty="0" smtClean="0"/>
              <a:t>De 4 casussen uitgeprint</a:t>
            </a:r>
          </a:p>
          <a:p>
            <a:r>
              <a:rPr lang="nl-NL" dirty="0" smtClean="0"/>
              <a:t>Overige LAKS promotie (LLR</a:t>
            </a:r>
            <a:r>
              <a:rPr lang="nl-NL" baseline="0" dirty="0" smtClean="0"/>
              <a:t> – handboek, MR-handboek, Andere posters/stickers)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a:t>
            </a:fld>
            <a:endParaRPr lang="nl-NL"/>
          </a:p>
        </p:txBody>
      </p:sp>
    </p:spTree>
    <p:extLst>
      <p:ext uri="{BB962C8B-B14F-4D97-AF65-F5344CB8AC3E}">
        <p14:creationId xmlns:p14="http://schemas.microsoft.com/office/powerpoint/2010/main" val="1145766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ze een paar posters ophangen op de school.</a:t>
            </a:r>
            <a:r>
              <a:rPr lang="nl-NL" baseline="0" dirty="0" smtClean="0"/>
              <a:t> Ze MOETEN hun eigen contactgegevens op de poster zetten. Ofwel mail of </a:t>
            </a:r>
            <a:r>
              <a:rPr lang="nl-NL" baseline="0" dirty="0" err="1" smtClean="0"/>
              <a:t>instagram</a:t>
            </a:r>
            <a:r>
              <a:rPr lang="nl-NL" baseline="0" dirty="0" smtClean="0"/>
              <a:t>. </a:t>
            </a:r>
            <a:r>
              <a:rPr lang="nl-NL" baseline="0" dirty="0" err="1" smtClean="0"/>
              <a:t>Oid</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16</a:t>
            </a:fld>
            <a:endParaRPr lang="nl-NL"/>
          </a:p>
        </p:txBody>
      </p:sp>
    </p:spTree>
    <p:extLst>
      <p:ext uri="{BB962C8B-B14F-4D97-AF65-F5344CB8AC3E}">
        <p14:creationId xmlns:p14="http://schemas.microsoft.com/office/powerpoint/2010/main" val="211670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Waarom dit spelletje?  Je moet in de  leerlingenraad veel praten en</a:t>
            </a:r>
            <a:r>
              <a:rPr lang="nl-NL" baseline="0" dirty="0" smtClean="0"/>
              <a:t> andere overtuigen van waarom een plan/</a:t>
            </a:r>
            <a:r>
              <a:rPr lang="nl-NL" baseline="0" dirty="0" err="1" smtClean="0"/>
              <a:t>aktie</a:t>
            </a:r>
            <a:r>
              <a:rPr lang="nl-NL" baseline="0" dirty="0" smtClean="0"/>
              <a:t> nodig/nuttig is. Bijvoorbeeld het verbeteren van de toiletten. Waarom dan? Hoe overtuig je iemand van je plannen.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17</a:t>
            </a:fld>
            <a:endParaRPr lang="nl-NL"/>
          </a:p>
        </p:txBody>
      </p:sp>
    </p:spTree>
    <p:extLst>
      <p:ext uri="{BB962C8B-B14F-4D97-AF65-F5344CB8AC3E}">
        <p14:creationId xmlns:p14="http://schemas.microsoft.com/office/powerpoint/2010/main" val="1415503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vraagt iedereen een promoplaatje te</a:t>
            </a:r>
            <a:r>
              <a:rPr lang="nl-NL" baseline="0" dirty="0" smtClean="0"/>
              <a:t> bedenken voor deze leerlingenraad voor deze school. Een of twee moeten hem geven. Hoe krijg je meer aandacht voor je leerlingenraad? Waarom is dat belangrijk? (overdracht, achterban)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18</a:t>
            </a:fld>
            <a:endParaRPr lang="nl-NL"/>
          </a:p>
        </p:txBody>
      </p:sp>
    </p:spTree>
    <p:extLst>
      <p:ext uri="{BB962C8B-B14F-4D97-AF65-F5344CB8AC3E}">
        <p14:creationId xmlns:p14="http://schemas.microsoft.com/office/powerpoint/2010/main" val="25894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Stuur de</a:t>
            </a:r>
            <a:r>
              <a:rPr lang="nl-NL" baseline="0" dirty="0" smtClean="0"/>
              <a:t> vier volgende slides per mail naar het adres dat de leerlingen op de poster hebben gestuurd.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19</a:t>
            </a:fld>
            <a:endParaRPr lang="nl-NL"/>
          </a:p>
        </p:txBody>
      </p:sp>
    </p:spTree>
    <p:extLst>
      <p:ext uri="{BB962C8B-B14F-4D97-AF65-F5344CB8AC3E}">
        <p14:creationId xmlns:p14="http://schemas.microsoft.com/office/powerpoint/2010/main" val="68176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20</a:t>
            </a:fld>
            <a:endParaRPr lang="nl-NL"/>
          </a:p>
        </p:txBody>
      </p:sp>
    </p:spTree>
    <p:extLst>
      <p:ext uri="{BB962C8B-B14F-4D97-AF65-F5344CB8AC3E}">
        <p14:creationId xmlns:p14="http://schemas.microsoft.com/office/powerpoint/2010/main" val="3252646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Verdeel</a:t>
            </a:r>
            <a:r>
              <a:rPr lang="nl-NL" baseline="0" dirty="0" smtClean="0"/>
              <a:t> in groepjes. Elk groepje moet een mail beantwoorden en een plan bedenken voor hoe ze reageren.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21</a:t>
            </a:fld>
            <a:endParaRPr lang="nl-NL"/>
          </a:p>
        </p:txBody>
      </p:sp>
    </p:spTree>
    <p:extLst>
      <p:ext uri="{BB962C8B-B14F-4D97-AF65-F5344CB8AC3E}">
        <p14:creationId xmlns:p14="http://schemas.microsoft.com/office/powerpoint/2010/main" val="2744262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LAKS MONITOR! Neem</a:t>
            </a:r>
            <a:r>
              <a:rPr lang="nl-NL" baseline="0" dirty="0" smtClean="0"/>
              <a:t> landelijke </a:t>
            </a:r>
            <a:r>
              <a:rPr lang="nl-NL" baseline="0" dirty="0" err="1" smtClean="0"/>
              <a:t>fact</a:t>
            </a:r>
            <a:r>
              <a:rPr lang="nl-NL" baseline="0" dirty="0" smtClean="0"/>
              <a:t>-sheet mee.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22</a:t>
            </a:fld>
            <a:endParaRPr lang="nl-NL"/>
          </a:p>
        </p:txBody>
      </p:sp>
    </p:spTree>
    <p:extLst>
      <p:ext uri="{BB962C8B-B14F-4D97-AF65-F5344CB8AC3E}">
        <p14:creationId xmlns:p14="http://schemas.microsoft.com/office/powerpoint/2010/main" val="102070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Leerlingenstatuut</a:t>
            </a:r>
            <a:r>
              <a:rPr lang="nl-NL" baseline="0" dirty="0" smtClean="0"/>
              <a:t> in schoolgids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23</a:t>
            </a:fld>
            <a:endParaRPr lang="nl-NL"/>
          </a:p>
        </p:txBody>
      </p:sp>
    </p:spTree>
    <p:extLst>
      <p:ext uri="{BB962C8B-B14F-4D97-AF65-F5344CB8AC3E}">
        <p14:creationId xmlns:p14="http://schemas.microsoft.com/office/powerpoint/2010/main" val="1040153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24</a:t>
            </a:fld>
            <a:endParaRPr lang="nl-NL"/>
          </a:p>
        </p:txBody>
      </p:sp>
    </p:spTree>
    <p:extLst>
      <p:ext uri="{BB962C8B-B14F-4D97-AF65-F5344CB8AC3E}">
        <p14:creationId xmlns:p14="http://schemas.microsoft.com/office/powerpoint/2010/main" val="514313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25</a:t>
            </a:fld>
            <a:endParaRPr lang="nl-NL"/>
          </a:p>
        </p:txBody>
      </p:sp>
    </p:spTree>
    <p:extLst>
      <p:ext uri="{BB962C8B-B14F-4D97-AF65-F5344CB8AC3E}">
        <p14:creationId xmlns:p14="http://schemas.microsoft.com/office/powerpoint/2010/main" val="407743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ijsbreker start je met een </a:t>
            </a:r>
            <a:r>
              <a:rPr lang="nl-NL" dirty="0" err="1" smtClean="0"/>
              <a:t>handjesschudden</a:t>
            </a:r>
            <a:r>
              <a:rPr lang="nl-NL" baseline="0" dirty="0" smtClean="0"/>
              <a:t> spel: iedereen krijgt (afhankelijk van grootte groep) een tiental seconden de tijd om iedereen in de groep de hand te schudden en zich voor te stellen. Controle achteraf of iedereen  elkaar de hand heeft geschud.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a:t>
            </a:fld>
            <a:endParaRPr lang="nl-NL"/>
          </a:p>
        </p:txBody>
      </p:sp>
    </p:spTree>
    <p:extLst>
      <p:ext uri="{BB962C8B-B14F-4D97-AF65-F5344CB8AC3E}">
        <p14:creationId xmlns:p14="http://schemas.microsoft.com/office/powerpoint/2010/main" val="2742660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Pak de </a:t>
            </a:r>
            <a:r>
              <a:rPr lang="nl-NL" dirty="0" err="1" smtClean="0"/>
              <a:t>to</a:t>
            </a:r>
            <a:r>
              <a:rPr lang="nl-NL" dirty="0" smtClean="0"/>
              <a:t> lijst erbij. Is</a:t>
            </a:r>
            <a:r>
              <a:rPr lang="nl-NL" baseline="0" dirty="0" smtClean="0"/>
              <a:t> er meer richting in wat de raad komend jaar gaat doen? Wijs een notulist aan die meeschrijft</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26</a:t>
            </a:fld>
            <a:endParaRPr lang="nl-NL"/>
          </a:p>
        </p:txBody>
      </p:sp>
    </p:spTree>
    <p:extLst>
      <p:ext uri="{BB962C8B-B14F-4D97-AF65-F5344CB8AC3E}">
        <p14:creationId xmlns:p14="http://schemas.microsoft.com/office/powerpoint/2010/main" val="2462030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Bespreek een paar acties </a:t>
            </a:r>
            <a:r>
              <a:rPr lang="nl-NL" dirty="0" err="1" smtClean="0"/>
              <a:t>adhv</a:t>
            </a:r>
            <a:r>
              <a:rPr lang="nl-NL" dirty="0" smtClean="0"/>
              <a:t> deze</a:t>
            </a:r>
            <a:r>
              <a:rPr lang="nl-NL" baseline="0" dirty="0" smtClean="0"/>
              <a:t> vragen.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27</a:t>
            </a:fld>
            <a:endParaRPr lang="nl-NL"/>
          </a:p>
        </p:txBody>
      </p:sp>
    </p:spTree>
    <p:extLst>
      <p:ext uri="{BB962C8B-B14F-4D97-AF65-F5344CB8AC3E}">
        <p14:creationId xmlns:p14="http://schemas.microsoft.com/office/powerpoint/2010/main" val="266054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Leg uit wat een actieplan is. En laat de notulist een aantal van de ideeën in het actieplan inschrijven. Zelf doe</a:t>
            </a:r>
            <a:r>
              <a:rPr lang="nl-NL" baseline="0" dirty="0" smtClean="0"/>
              <a:t> je een voorbeeld “schoolfeest”. Print een paar actieplannen uit ter voorbeeld.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28</a:t>
            </a:fld>
            <a:endParaRPr lang="nl-NL"/>
          </a:p>
        </p:txBody>
      </p:sp>
    </p:spTree>
    <p:extLst>
      <p:ext uri="{BB962C8B-B14F-4D97-AF65-F5344CB8AC3E}">
        <p14:creationId xmlns:p14="http://schemas.microsoft.com/office/powerpoint/2010/main" val="570391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het af is mag het van de </a:t>
            </a:r>
            <a:r>
              <a:rPr lang="nl-NL" dirty="0" err="1" smtClean="0"/>
              <a:t>to</a:t>
            </a:r>
            <a:r>
              <a:rPr lang="nl-NL" dirty="0" smtClean="0"/>
              <a:t>-do list. GEFIXT!</a:t>
            </a:r>
            <a:r>
              <a:rPr lang="nl-NL" baseline="0" dirty="0" smtClean="0"/>
              <a:t> Deel een paar stickers uit.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29</a:t>
            </a:fld>
            <a:endParaRPr lang="nl-NL"/>
          </a:p>
        </p:txBody>
      </p:sp>
    </p:spTree>
    <p:extLst>
      <p:ext uri="{BB962C8B-B14F-4D97-AF65-F5344CB8AC3E}">
        <p14:creationId xmlns:p14="http://schemas.microsoft.com/office/powerpoint/2010/main" val="4138533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Afsluiting.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30</a:t>
            </a:fld>
            <a:endParaRPr lang="nl-NL"/>
          </a:p>
        </p:txBody>
      </p:sp>
    </p:spTree>
    <p:extLst>
      <p:ext uri="{BB962C8B-B14F-4D97-AF65-F5344CB8AC3E}">
        <p14:creationId xmlns:p14="http://schemas.microsoft.com/office/powerpoint/2010/main" val="629924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Duim: Wat vond je goed</a:t>
            </a:r>
          </a:p>
          <a:p>
            <a:r>
              <a:rPr lang="nl-NL" dirty="0" smtClean="0"/>
              <a:t>Wijsvinger:</a:t>
            </a:r>
            <a:r>
              <a:rPr lang="nl-NL" baseline="0" dirty="0" smtClean="0"/>
              <a:t> Waar ga je naar toe? </a:t>
            </a:r>
          </a:p>
          <a:p>
            <a:r>
              <a:rPr lang="nl-NL" baseline="0" dirty="0" smtClean="0"/>
              <a:t>Middel: wat vond je niet goed, waar maak je je boos over? </a:t>
            </a:r>
          </a:p>
          <a:p>
            <a:r>
              <a:rPr lang="nl-NL" baseline="0" dirty="0" smtClean="0"/>
              <a:t>Ring: waar blijf je trouw aan, wat bewaar/behoud je? </a:t>
            </a:r>
          </a:p>
          <a:p>
            <a:r>
              <a:rPr lang="nl-NL" baseline="0" dirty="0" smtClean="0"/>
              <a:t>Pink: Wat zijn we vergeten?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31</a:t>
            </a:fld>
            <a:endParaRPr lang="nl-NL"/>
          </a:p>
        </p:txBody>
      </p:sp>
    </p:spTree>
    <p:extLst>
      <p:ext uri="{BB962C8B-B14F-4D97-AF65-F5344CB8AC3E}">
        <p14:creationId xmlns:p14="http://schemas.microsoft.com/office/powerpoint/2010/main" val="513762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Uitleggen wat het LAKS is. Promo. </a:t>
            </a:r>
            <a:br>
              <a:rPr lang="nl-NL" dirty="0" smtClean="0"/>
            </a:br>
            <a:r>
              <a:rPr lang="nl-NL" dirty="0" smtClean="0"/>
              <a:t>Ledenbinding.</a:t>
            </a:r>
            <a:r>
              <a:rPr lang="nl-NL" baseline="0" dirty="0" smtClean="0"/>
              <a:t> </a:t>
            </a:r>
          </a:p>
          <a:p>
            <a:r>
              <a:rPr lang="nl-NL" baseline="0" dirty="0" smtClean="0"/>
              <a:t>Uitleggen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32</a:t>
            </a:fld>
            <a:endParaRPr lang="nl-NL"/>
          </a:p>
        </p:txBody>
      </p:sp>
    </p:spTree>
    <p:extLst>
      <p:ext uri="{BB962C8B-B14F-4D97-AF65-F5344CB8AC3E}">
        <p14:creationId xmlns:p14="http://schemas.microsoft.com/office/powerpoint/2010/main" val="145776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 je het met hen wel over wilt hebben is iets dat hen echt aangaat. </a:t>
            </a:r>
            <a:r>
              <a:rPr lang="nl-NL" dirty="0" smtClean="0">
                <a:sym typeface="Wingdings" panose="05000000000000000000" pitchFamily="2" charset="2"/>
              </a:rPr>
              <a:t> wat zijn de actuele problemen</a:t>
            </a:r>
            <a:r>
              <a:rPr lang="nl-NL" baseline="0" dirty="0" smtClean="0">
                <a:sym typeface="Wingdings" panose="05000000000000000000" pitchFamily="2" charset="2"/>
              </a:rPr>
              <a:t> jullie leerlingenraad en waar willen jullie aan werken?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a:t>
            </a:fld>
            <a:endParaRPr lang="nl-NL"/>
          </a:p>
        </p:txBody>
      </p:sp>
    </p:spTree>
    <p:extLst>
      <p:ext uri="{BB962C8B-B14F-4D97-AF65-F5344CB8AC3E}">
        <p14:creationId xmlns:p14="http://schemas.microsoft.com/office/powerpoint/2010/main" val="264114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spreek je de hoop uit dat ze er na afloop zo uitzien.</a:t>
            </a:r>
            <a:r>
              <a:rPr lang="nl-NL" baseline="0" dirty="0" smtClean="0"/>
              <a:t> </a:t>
            </a:r>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4</a:t>
            </a:fld>
            <a:endParaRPr lang="nl-NL"/>
          </a:p>
        </p:txBody>
      </p:sp>
    </p:spTree>
    <p:extLst>
      <p:ext uri="{BB962C8B-B14F-4D97-AF65-F5344CB8AC3E}">
        <p14:creationId xmlns:p14="http://schemas.microsoft.com/office/powerpoint/2010/main" val="332640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een quiz.</a:t>
            </a:r>
            <a:r>
              <a:rPr lang="nl-NL" baseline="0" dirty="0" smtClean="0"/>
              <a:t> Ga uitgebreid in op de vragen. Kerndoel is het achterhalen van de algemene doelstelling van de groep en in de groep een visie te creëren van waarom ze in de raad zitten en waar ze naartoe willen. Motivatie achterhalen. </a:t>
            </a:r>
          </a:p>
          <a:p>
            <a:r>
              <a:rPr lang="nl-NL" dirty="0" smtClean="0"/>
              <a:t>https://lessonup.io/app/lesson/6NWYNSQ3TPTsW6MS2/vHw4RSvWzzs9hH8Ak </a:t>
            </a:r>
          </a:p>
          <a:p>
            <a:endParaRPr lang="nl-NL" dirty="0" smtClean="0"/>
          </a:p>
          <a:p>
            <a:endParaRPr lang="nl-NL" dirty="0" smtClean="0"/>
          </a:p>
          <a:p>
            <a:r>
              <a:rPr lang="nl-NL" dirty="0" smtClean="0"/>
              <a:t>Vraag 1. Wat wil je vandaag leren? (open) </a:t>
            </a:r>
          </a:p>
          <a:p>
            <a:r>
              <a:rPr lang="nl-NL" dirty="0" smtClean="0"/>
              <a:t>2.</a:t>
            </a:r>
            <a:r>
              <a:rPr lang="nl-NL" baseline="0" dirty="0" smtClean="0"/>
              <a:t> Een goede leerlingenraad kan? (</a:t>
            </a:r>
            <a:r>
              <a:rPr lang="nl-NL" baseline="0" dirty="0" err="1" smtClean="0"/>
              <a:t>woordweb</a:t>
            </a:r>
            <a:r>
              <a:rPr lang="nl-NL" baseline="0" dirty="0" smtClean="0"/>
              <a:t>)</a:t>
            </a:r>
          </a:p>
          <a:p>
            <a:r>
              <a:rPr lang="nl-NL" baseline="0" dirty="0" smtClean="0"/>
              <a:t>3. Een leerlingenraad is bedoeld om? (feesten, te controleren, te vergaderen, te vertegenwoordigen)</a:t>
            </a:r>
          </a:p>
          <a:p>
            <a:r>
              <a:rPr lang="nl-NL" baseline="0" dirty="0" smtClean="0"/>
              <a:t>4. Ik zit in de leerlingenraad om?  (te spijbelen, ervaringen op te doen, iets te bereiken, voor de gezelligheid)</a:t>
            </a:r>
          </a:p>
          <a:p>
            <a:r>
              <a:rPr lang="nl-NL" baseline="0" dirty="0" smtClean="0"/>
              <a:t>5. Onze school moet? (verbeteren, hetzelfde blijven, meer aandacht hebben voor leerlingen of docenten)</a:t>
            </a:r>
          </a:p>
          <a:p>
            <a:r>
              <a:rPr lang="nl-NL" baseline="0" dirty="0" smtClean="0"/>
              <a:t>6. Komend jaar wil ik met de leerlingenraad het volgende bereiken…? </a:t>
            </a:r>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5</a:t>
            </a:fld>
            <a:endParaRPr lang="nl-NL"/>
          </a:p>
        </p:txBody>
      </p:sp>
    </p:spTree>
    <p:extLst>
      <p:ext uri="{BB962C8B-B14F-4D97-AF65-F5344CB8AC3E}">
        <p14:creationId xmlns:p14="http://schemas.microsoft.com/office/powerpoint/2010/main" val="188952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Grijp terug op</a:t>
            </a:r>
            <a:r>
              <a:rPr lang="nl-NL" baseline="0" dirty="0" smtClean="0"/>
              <a:t> de quizvragen. Iedereen mag ideeën voor activiteiten op de posters schrijven. Deel er een paar uit en zorg voor watervaste stiften.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7</a:t>
            </a:fld>
            <a:endParaRPr lang="nl-NL"/>
          </a:p>
        </p:txBody>
      </p:sp>
    </p:spTree>
    <p:extLst>
      <p:ext uri="{BB962C8B-B14F-4D97-AF65-F5344CB8AC3E}">
        <p14:creationId xmlns:p14="http://schemas.microsoft.com/office/powerpoint/2010/main" val="296549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Bespreek een paar ideeën die ze op de posters hebben gezet. Stel dan de vervolgvraag: welke van deze ideeën zijn echt vet/belangrijk en welke willen dit jaar </a:t>
            </a:r>
            <a:r>
              <a:rPr lang="nl-NL" baseline="0" dirty="0" err="1" smtClean="0"/>
              <a:t>sws</a:t>
            </a:r>
            <a:r>
              <a:rPr lang="nl-NL" baseline="0" dirty="0" smtClean="0"/>
              <a:t> organiseren? Onderling discussie hierover en het maken van een “</a:t>
            </a:r>
            <a:r>
              <a:rPr lang="nl-NL" baseline="0" dirty="0" err="1" smtClean="0"/>
              <a:t>to</a:t>
            </a:r>
            <a:r>
              <a:rPr lang="nl-NL" baseline="0" dirty="0" smtClean="0"/>
              <a:t>-do” lijst. Bewaar de </a:t>
            </a:r>
            <a:r>
              <a:rPr lang="nl-NL" baseline="0" dirty="0" err="1" smtClean="0"/>
              <a:t>to</a:t>
            </a:r>
            <a:r>
              <a:rPr lang="nl-NL" baseline="0" dirty="0" smtClean="0"/>
              <a:t>-do-lijst heb je later nog nodig.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8</a:t>
            </a:fld>
            <a:endParaRPr lang="nl-NL"/>
          </a:p>
        </p:txBody>
      </p:sp>
    </p:spTree>
    <p:extLst>
      <p:ext uri="{BB962C8B-B14F-4D97-AF65-F5344CB8AC3E}">
        <p14:creationId xmlns:p14="http://schemas.microsoft.com/office/powerpoint/2010/main" val="1898222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 bespreken. Zoom in op wat ze tot dusver al aan samenwerking hebben gedaan. Wat ze </a:t>
            </a:r>
            <a:r>
              <a:rPr lang="nl-NL" dirty="0" err="1" smtClean="0"/>
              <a:t>adhv</a:t>
            </a:r>
            <a:r>
              <a:rPr lang="nl-NL" dirty="0" smtClean="0"/>
              <a:t> </a:t>
            </a:r>
            <a:r>
              <a:rPr lang="nl-NL" dirty="0" err="1" smtClean="0"/>
              <a:t>to</a:t>
            </a:r>
            <a:r>
              <a:rPr lang="nl-NL" dirty="0" smtClean="0"/>
              <a:t>-list</a:t>
            </a:r>
            <a:r>
              <a:rPr lang="nl-NL" baseline="0" dirty="0" smtClean="0"/>
              <a:t> nog willen doen qua samenwerken.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9</a:t>
            </a:fld>
            <a:endParaRPr lang="nl-NL"/>
          </a:p>
        </p:txBody>
      </p:sp>
    </p:spTree>
    <p:extLst>
      <p:ext uri="{BB962C8B-B14F-4D97-AF65-F5344CB8AC3E}">
        <p14:creationId xmlns:p14="http://schemas.microsoft.com/office/powerpoint/2010/main" val="3509377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de groep verlegen is </a:t>
            </a:r>
            <a:r>
              <a:rPr lang="nl-NL" baseline="0" dirty="0" smtClean="0"/>
              <a:t> kun je eerst ff starten met spelletjes: rock, paper, </a:t>
            </a:r>
            <a:r>
              <a:rPr lang="nl-NL" baseline="0" dirty="0" err="1" smtClean="0"/>
              <a:t>scissor</a:t>
            </a:r>
            <a:r>
              <a:rPr lang="nl-NL" baseline="0" dirty="0" smtClean="0"/>
              <a:t> mét aanmoedigen. Als je verliest moet je achter de winnaar gaan staan en hem/haar aanmoedigen bij het volgende potje. Tot de hele groep is uitgespeeld.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11</a:t>
            </a:fld>
            <a:endParaRPr lang="nl-NL"/>
          </a:p>
        </p:txBody>
      </p:sp>
    </p:spTree>
    <p:extLst>
      <p:ext uri="{BB962C8B-B14F-4D97-AF65-F5344CB8AC3E}">
        <p14:creationId xmlns:p14="http://schemas.microsoft.com/office/powerpoint/2010/main" val="238659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t tekst variatie1">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00549B"/>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69BF80"/>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277784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eurrijke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Gotham Black" panose="02000603040000020004" pitchFamily="2" charset="0"/>
              </a:defRPr>
            </a:lvl1pPr>
          </a:lstStyle>
          <a:p>
            <a:r>
              <a:rPr lang="nl-NL" dirty="0"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28650" y="1900238"/>
            <a:ext cx="7886700" cy="4090987"/>
          </a:xfrm>
        </p:spPr>
        <p:txBody>
          <a:bodyPr/>
          <a:lstStyle>
            <a:lvl1pPr>
              <a:defRPr>
                <a:latin typeface="Gotham Bold"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88467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09367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95660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59609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15004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19162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solidFill>
                  <a:srgbClr val="00549B"/>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solidFill>
                  <a:srgbClr val="69BF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Tekststijl van het model bewerken</a:t>
            </a:r>
          </a:p>
        </p:txBody>
      </p:sp>
      <p:sp>
        <p:nvSpPr>
          <p:cNvPr id="5" name="Tijdelijke aanduiding voor voettekst 4"/>
          <p:cNvSpPr>
            <a:spLocks noGrp="1"/>
          </p:cNvSpPr>
          <p:nvPr>
            <p:ph type="ftr" sz="quarter" idx="11"/>
          </p:nvPr>
        </p:nvSpPr>
        <p:spPr/>
        <p:txBody>
          <a:bodyPr/>
          <a:lstStyle/>
          <a:p>
            <a:r>
              <a:rPr lang="nl-NL" dirty="0" smtClean="0"/>
              <a:t>Training Leerlingenraad</a:t>
            </a:r>
            <a:endParaRPr lang="nl-NL" dirty="0"/>
          </a:p>
        </p:txBody>
      </p:sp>
    </p:spTree>
    <p:extLst>
      <p:ext uri="{BB962C8B-B14F-4D97-AF65-F5344CB8AC3E}">
        <p14:creationId xmlns:p14="http://schemas.microsoft.com/office/powerpoint/2010/main" val="205630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ekstwolk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115104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ekstwolk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00549B"/>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E3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90189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ekstwolk3">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69BF80"/>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FCB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03135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2559292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Gotham Bold" pitchFamily="50" charset="0"/>
              </a:defRPr>
            </a:lvl1pPr>
          </a:lstStyle>
          <a:p>
            <a:r>
              <a:rPr lang="nl-NL" dirty="0" smtClean="0"/>
              <a:t>Training Leerlingenraad</a:t>
            </a:r>
            <a:endParaRPr lang="nl-NL" dirty="0"/>
          </a:p>
        </p:txBody>
      </p:sp>
      <p:pic>
        <p:nvPicPr>
          <p:cNvPr id="8" name="Afbeelding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54643" y="5516916"/>
            <a:ext cx="2034713" cy="848548"/>
          </a:xfrm>
          <a:prstGeom prst="rect">
            <a:avLst/>
          </a:prstGeom>
        </p:spPr>
      </p:pic>
      <p:sp>
        <p:nvSpPr>
          <p:cNvPr id="9" name="Tijdelijke aanduiding voor tekst 8"/>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Tekststijl van het model bewerken</a:t>
            </a:r>
          </a:p>
          <a:p>
            <a:pPr lvl="1"/>
            <a:r>
              <a:rPr lang="nl-NL" dirty="0" smtClean="0"/>
              <a:t>Tweede niveau</a:t>
            </a:r>
          </a:p>
        </p:txBody>
      </p:sp>
      <p:sp>
        <p:nvSpPr>
          <p:cNvPr id="10" name="Tijdelijke aanduiding voor titel 9"/>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Tree>
    <p:extLst>
      <p:ext uri="{BB962C8B-B14F-4D97-AF65-F5344CB8AC3E}">
        <p14:creationId xmlns:p14="http://schemas.microsoft.com/office/powerpoint/2010/main" val="2829777778"/>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5" r:id="rId3"/>
    <p:sldLayoutId id="2147483678" r:id="rId4"/>
  </p:sldLayoutIdLst>
  <p:txStyles>
    <p:titleStyle>
      <a:lvl1pPr algn="l" defTabSz="914400" rtl="0" eaLnBrk="1" latinLnBrk="0" hangingPunct="1">
        <a:lnSpc>
          <a:spcPct val="90000"/>
        </a:lnSpc>
        <a:spcBef>
          <a:spcPct val="0"/>
        </a:spcBef>
        <a:buNone/>
        <a:defRPr sz="4400" kern="120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Parallellogram 7"/>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jdelijke aanduiding voor titel 1"/>
          <p:cNvSpPr>
            <a:spLocks noGrp="1"/>
          </p:cNvSpPr>
          <p:nvPr>
            <p:ph type="title"/>
          </p:nvPr>
        </p:nvSpPr>
        <p:spPr>
          <a:xfrm>
            <a:off x="2834259" y="894514"/>
            <a:ext cx="3475482" cy="195697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9" name="Subtitle 2"/>
          <p:cNvSpPr txBox="1">
            <a:spLocks/>
          </p:cNvSpPr>
          <p:nvPr userDrawn="1"/>
        </p:nvSpPr>
        <p:spPr>
          <a:xfrm>
            <a:off x="1143000" y="3602038"/>
            <a:ext cx="6858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dirty="0" smtClean="0">
                <a:solidFill>
                  <a:srgbClr val="69BF80"/>
                </a:solidFill>
                <a:latin typeface="Gotham Bold" pitchFamily="50" charset="0"/>
              </a:rPr>
              <a:t>Klik om de ondertitelstijl van het model te bewerken</a:t>
            </a:r>
            <a:endParaRPr lang="en-US" dirty="0">
              <a:solidFill>
                <a:srgbClr val="69BF80"/>
              </a:solidFill>
              <a:latin typeface="Gotham Bold" pitchFamily="50" charset="0"/>
            </a:endParaRPr>
          </a:p>
        </p:txBody>
      </p:sp>
    </p:spTree>
    <p:extLst>
      <p:ext uri="{BB962C8B-B14F-4D97-AF65-F5344CB8AC3E}">
        <p14:creationId xmlns:p14="http://schemas.microsoft.com/office/powerpoint/2010/main" val="1086460440"/>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4000" kern="1200">
          <a:solidFill>
            <a:schemeClr val="bg1"/>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smtClean="0"/>
              <a:t>Hier kun je de titel typen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De eerste </a:t>
            </a:r>
            <a:r>
              <a:rPr lang="nl-NL" dirty="0" err="1" smtClean="0"/>
              <a:t>bullet</a:t>
            </a:r>
            <a:r>
              <a:rPr lang="nl-NL" dirty="0" smtClean="0"/>
              <a:t> point is groen</a:t>
            </a:r>
          </a:p>
          <a:p>
            <a:pPr lvl="1"/>
            <a:r>
              <a:rPr lang="nl-NL" dirty="0" smtClean="0"/>
              <a:t>Met elke TAB krijg je een andere kleur</a:t>
            </a:r>
          </a:p>
          <a:p>
            <a:pPr lvl="2"/>
            <a:r>
              <a:rPr lang="en-US" dirty="0" err="1" smtClean="0"/>
              <a:t>Derde</a:t>
            </a:r>
            <a:r>
              <a:rPr lang="en-US" dirty="0" smtClean="0"/>
              <a:t> is </a:t>
            </a:r>
            <a:r>
              <a:rPr lang="en-US" dirty="0" err="1" smtClean="0"/>
              <a:t>roze</a:t>
            </a:r>
            <a:endParaRPr lang="en-US" dirty="0" smtClean="0"/>
          </a:p>
          <a:p>
            <a:pPr lvl="3"/>
            <a:r>
              <a:rPr lang="en-US" dirty="0" err="1" smtClean="0"/>
              <a:t>Vijfde</a:t>
            </a:r>
            <a:r>
              <a:rPr lang="en-US" dirty="0" smtClean="0"/>
              <a:t> is </a:t>
            </a:r>
            <a:r>
              <a:rPr lang="en-US" dirty="0" err="1" smtClean="0"/>
              <a:t>weer</a:t>
            </a:r>
            <a:r>
              <a:rPr lang="en-US" dirty="0" smtClean="0"/>
              <a:t> </a:t>
            </a:r>
            <a:r>
              <a:rPr lang="en-US" dirty="0" err="1" smtClean="0"/>
              <a:t>blauw</a:t>
            </a:r>
            <a:endParaRPr lang="en-US" dirty="0" smtClean="0"/>
          </a:p>
          <a:p>
            <a:pPr lvl="3"/>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Tree>
    <p:extLst>
      <p:ext uri="{BB962C8B-B14F-4D97-AF65-F5344CB8AC3E}">
        <p14:creationId xmlns:p14="http://schemas.microsoft.com/office/powerpoint/2010/main" val="1537002466"/>
      </p:ext>
    </p:extLst>
  </p:cSld>
  <p:clrMap bg1="lt1" tx1="dk1" bg2="lt2" tx2="dk2" accent1="accent1" accent2="accent2" accent3="accent3" accent4="accent4" accent5="accent5" accent6="accent6" hlink="hlink" folHlink="folHlink"/>
  <p:sldLayoutIdLst>
    <p:sldLayoutId id="2147483671" r:id="rId1"/>
    <p:sldLayoutId id="2147483651" r:id="rId2"/>
    <p:sldLayoutId id="2147483652" r:id="rId3"/>
    <p:sldLayoutId id="2147483653" r:id="rId4"/>
    <p:sldLayoutId id="2147483667" r:id="rId5"/>
    <p:sldLayoutId id="2147483672" r:id="rId6"/>
    <p:sldLayoutId id="2147483681" r:id="rId7"/>
    <p:sldLayoutId id="2147483682" r:id="rId8"/>
  </p:sldLayoutIdLst>
  <p:txStyles>
    <p:titleStyle>
      <a:lvl1pPr algn="l" defTabSz="914400" rtl="0" eaLnBrk="1" latinLnBrk="0" hangingPunct="1">
        <a:lnSpc>
          <a:spcPct val="90000"/>
        </a:lnSpc>
        <a:spcBef>
          <a:spcPct val="0"/>
        </a:spcBef>
        <a:buNone/>
        <a:defRPr sz="4400" kern="1200" baseline="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FCB24C"/>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E36E9D"/>
          </a:solidFill>
          <a:latin typeface="Gotham Bold"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49B"/>
          </a:solidFill>
          <a:latin typeface="Gotham Bold"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instagram.com/laksstagram/"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udent.lessonup.io/lesson/6NWYNSQ3TPTsW6MS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06546"/>
            <a:ext cx="7886700" cy="1325563"/>
          </a:xfrm>
        </p:spPr>
        <p:txBody>
          <a:bodyPr>
            <a:noAutofit/>
          </a:bodyPr>
          <a:lstStyle/>
          <a:p>
            <a:r>
              <a:rPr lang="nl-NL" sz="8000" dirty="0" err="1"/>
              <a:t>Rule</a:t>
            </a:r>
            <a:r>
              <a:rPr lang="nl-NL" sz="8000" dirty="0"/>
              <a:t> </a:t>
            </a:r>
            <a:r>
              <a:rPr lang="nl-NL" sz="8000" dirty="0" err="1">
                <a:solidFill>
                  <a:srgbClr val="69BF80"/>
                </a:solidFill>
              </a:rPr>
              <a:t>Your</a:t>
            </a:r>
            <a:r>
              <a:rPr lang="nl-NL" sz="8000" dirty="0"/>
              <a:t> School!</a:t>
            </a:r>
          </a:p>
        </p:txBody>
      </p:sp>
      <p:sp>
        <p:nvSpPr>
          <p:cNvPr id="3" name="Tijdelijke aanduiding voor tekst 2"/>
          <p:cNvSpPr>
            <a:spLocks noGrp="1"/>
          </p:cNvSpPr>
          <p:nvPr>
            <p:ph type="body" sz="quarter" idx="11"/>
          </p:nvPr>
        </p:nvSpPr>
        <p:spPr>
          <a:xfrm>
            <a:off x="628650" y="2767263"/>
            <a:ext cx="7886700" cy="2465973"/>
          </a:xfrm>
        </p:spPr>
        <p:txBody>
          <a:bodyPr>
            <a:normAutofit/>
          </a:bodyPr>
          <a:lstStyle/>
          <a:p>
            <a:pPr marL="0" indent="0">
              <a:buNone/>
            </a:pPr>
            <a:r>
              <a:rPr lang="nl-NL" sz="2400" dirty="0" smtClean="0">
                <a:solidFill>
                  <a:srgbClr val="00549B"/>
                </a:solidFill>
              </a:rPr>
              <a:t>Dé</a:t>
            </a:r>
            <a:r>
              <a:rPr lang="nl-NL" sz="2400" dirty="0" smtClean="0"/>
              <a:t> training </a:t>
            </a:r>
            <a:r>
              <a:rPr lang="nl-NL" sz="2400" dirty="0" smtClean="0">
                <a:solidFill>
                  <a:srgbClr val="00549B"/>
                </a:solidFill>
              </a:rPr>
              <a:t>voor leerlingenraden</a:t>
            </a:r>
            <a:endParaRPr lang="nl-NL" sz="2400" dirty="0">
              <a:solidFill>
                <a:srgbClr val="00549B"/>
              </a:solidFill>
            </a:endParaRPr>
          </a:p>
          <a:p>
            <a:pPr marL="0" indent="0">
              <a:buNone/>
            </a:pPr>
            <a:endParaRPr lang="nl-NL" sz="2400" dirty="0" smtClean="0">
              <a:solidFill>
                <a:srgbClr val="00549B"/>
              </a:solidFill>
            </a:endParaRPr>
          </a:p>
          <a:p>
            <a:pPr marL="0" indent="0">
              <a:buNone/>
            </a:pPr>
            <a:endParaRPr lang="nl-NL" sz="2400" dirty="0">
              <a:solidFill>
                <a:srgbClr val="00549B"/>
              </a:solidFill>
            </a:endParaRPr>
          </a:p>
          <a:p>
            <a:pPr marL="0" indent="0">
              <a:buNone/>
            </a:pPr>
            <a:r>
              <a:rPr lang="nl-NL" sz="2400" dirty="0" smtClean="0">
                <a:solidFill>
                  <a:srgbClr val="00549B"/>
                </a:solidFill>
              </a:rPr>
              <a:t>School: </a:t>
            </a:r>
            <a:r>
              <a:rPr lang="nl-NL" sz="2400" dirty="0" err="1" smtClean="0">
                <a:solidFill>
                  <a:srgbClr val="00549B"/>
                </a:solidFill>
              </a:rPr>
              <a:t>Hilfertsheem</a:t>
            </a:r>
            <a:r>
              <a:rPr lang="nl-NL" sz="2400" dirty="0" smtClean="0">
                <a:solidFill>
                  <a:srgbClr val="00549B"/>
                </a:solidFill>
              </a:rPr>
              <a:t> College</a:t>
            </a:r>
            <a:endParaRPr lang="nl-NL" sz="2400" dirty="0" smtClean="0">
              <a:solidFill>
                <a:srgbClr val="00549B"/>
              </a:solidFill>
            </a:endParaRPr>
          </a:p>
          <a:p>
            <a:pPr marL="0" indent="0">
              <a:buNone/>
            </a:pPr>
            <a:r>
              <a:rPr lang="nl-NL" sz="2400" dirty="0" smtClean="0">
                <a:solidFill>
                  <a:srgbClr val="00549B"/>
                </a:solidFill>
              </a:rPr>
              <a:t>Datum: </a:t>
            </a:r>
            <a:r>
              <a:rPr lang="nl-NL" sz="2400" dirty="0" smtClean="0">
                <a:solidFill>
                  <a:srgbClr val="00549B"/>
                </a:solidFill>
              </a:rPr>
              <a:t>12-09-2019</a:t>
            </a:r>
            <a:endParaRPr lang="nl-NL" sz="2400" dirty="0" smtClean="0">
              <a:solidFill>
                <a:srgbClr val="00549B"/>
              </a:solidFill>
            </a:endParaRPr>
          </a:p>
        </p:txBody>
      </p:sp>
    </p:spTree>
    <p:extLst>
      <p:ext uri="{BB962C8B-B14F-4D97-AF65-F5344CB8AC3E}">
        <p14:creationId xmlns:p14="http://schemas.microsoft.com/office/powerpoint/2010/main" val="692225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194559" y="622530"/>
            <a:ext cx="4696691" cy="1763485"/>
          </a:xfrm>
        </p:spPr>
        <p:txBody>
          <a:bodyPr>
            <a:normAutofit/>
          </a:bodyPr>
          <a:lstStyle/>
          <a:p>
            <a:r>
              <a:rPr lang="nl-NL" sz="7200" dirty="0" smtClean="0"/>
              <a:t>Pauze!</a:t>
            </a:r>
            <a:endParaRPr lang="nl-NL" sz="7200" dirty="0"/>
          </a:p>
        </p:txBody>
      </p:sp>
    </p:spTree>
    <p:extLst>
      <p:ext uri="{BB962C8B-B14F-4D97-AF65-F5344CB8AC3E}">
        <p14:creationId xmlns:p14="http://schemas.microsoft.com/office/powerpoint/2010/main" val="2720934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even </a:t>
            </a:r>
            <a:r>
              <a:rPr lang="nl-NL" dirty="0" smtClean="0"/>
              <a:t>spelletje spelen	</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175" y="1828800"/>
            <a:ext cx="5090160" cy="3379866"/>
          </a:xfrm>
          <a:prstGeom prst="rect">
            <a:avLst/>
          </a:prstGeom>
        </p:spPr>
      </p:pic>
    </p:spTree>
    <p:extLst>
      <p:ext uri="{BB962C8B-B14F-4D97-AF65-F5344CB8AC3E}">
        <p14:creationId xmlns:p14="http://schemas.microsoft.com/office/powerpoint/2010/main" val="3912789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3603701"/>
            <a:ext cx="6858000" cy="1655762"/>
          </a:xfrm>
        </p:spPr>
        <p:txBody>
          <a:bodyPr>
            <a:normAutofit/>
          </a:bodyPr>
          <a:lstStyle/>
          <a:p>
            <a:r>
              <a:rPr lang="nl-NL" sz="2800" dirty="0" smtClean="0">
                <a:solidFill>
                  <a:srgbClr val="00549B"/>
                </a:solidFill>
              </a:rPr>
              <a:t>Waarom is het belangrijk om bekend te zijn als leerlingenraad?</a:t>
            </a:r>
            <a:endParaRPr lang="nl-NL" sz="2800" dirty="0">
              <a:solidFill>
                <a:srgbClr val="00549B"/>
              </a:solidFill>
            </a:endParaRPr>
          </a:p>
        </p:txBody>
      </p:sp>
      <p:sp>
        <p:nvSpPr>
          <p:cNvPr id="3" name="Titel 2"/>
          <p:cNvSpPr>
            <a:spLocks noGrp="1"/>
          </p:cNvSpPr>
          <p:nvPr>
            <p:ph type="ctrTitle"/>
          </p:nvPr>
        </p:nvSpPr>
        <p:spPr/>
        <p:txBody>
          <a:bodyPr/>
          <a:lstStyle/>
          <a:p>
            <a:r>
              <a:rPr lang="nl-NL" dirty="0" smtClean="0"/>
              <a:t>Bekendheid op school</a:t>
            </a:r>
            <a:endParaRPr lang="nl-NL" dirty="0"/>
          </a:p>
        </p:txBody>
      </p:sp>
    </p:spTree>
    <p:extLst>
      <p:ext uri="{BB962C8B-B14F-4D97-AF65-F5344CB8AC3E}">
        <p14:creationId xmlns:p14="http://schemas.microsoft.com/office/powerpoint/2010/main" val="2931920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is het </a:t>
            </a:r>
            <a:r>
              <a:rPr lang="nl-NL" dirty="0" smtClean="0">
                <a:solidFill>
                  <a:srgbClr val="69BF80"/>
                </a:solidFill>
              </a:rPr>
              <a:t>belangrijk</a:t>
            </a:r>
            <a:r>
              <a:rPr lang="nl-NL" dirty="0" smtClean="0"/>
              <a:t>?</a:t>
            </a:r>
            <a:endParaRPr lang="nl-NL" dirty="0"/>
          </a:p>
        </p:txBody>
      </p:sp>
      <p:sp>
        <p:nvSpPr>
          <p:cNvPr id="3" name="Tijdelijke aanduiding voor tekst 2"/>
          <p:cNvSpPr>
            <a:spLocks noGrp="1"/>
          </p:cNvSpPr>
          <p:nvPr>
            <p:ph type="body" sz="quarter" idx="11"/>
          </p:nvPr>
        </p:nvSpPr>
        <p:spPr>
          <a:xfrm>
            <a:off x="628650" y="2419003"/>
            <a:ext cx="7886700" cy="3717758"/>
          </a:xfrm>
        </p:spPr>
        <p:txBody>
          <a:bodyPr>
            <a:normAutofit/>
          </a:bodyPr>
          <a:lstStyle/>
          <a:p>
            <a:r>
              <a:rPr lang="nl-NL" dirty="0" smtClean="0">
                <a:solidFill>
                  <a:srgbClr val="00549B"/>
                </a:solidFill>
              </a:rPr>
              <a:t>Je weet wat er </a:t>
            </a:r>
            <a:r>
              <a:rPr lang="nl-NL" dirty="0" smtClean="0"/>
              <a:t>speelt</a:t>
            </a:r>
          </a:p>
          <a:p>
            <a:r>
              <a:rPr lang="nl-NL" dirty="0" smtClean="0">
                <a:solidFill>
                  <a:srgbClr val="00549B"/>
                </a:solidFill>
              </a:rPr>
              <a:t>Leerlingen weten jullie te vinden met hun </a:t>
            </a:r>
            <a:r>
              <a:rPr lang="nl-NL" dirty="0" smtClean="0"/>
              <a:t>problemen</a:t>
            </a:r>
          </a:p>
          <a:p>
            <a:r>
              <a:rPr lang="nl-NL" dirty="0" smtClean="0">
                <a:solidFill>
                  <a:srgbClr val="00549B"/>
                </a:solidFill>
              </a:rPr>
              <a:t>Je moet namens alle </a:t>
            </a:r>
            <a:r>
              <a:rPr lang="nl-NL" dirty="0" smtClean="0"/>
              <a:t>scholieren</a:t>
            </a:r>
            <a:r>
              <a:rPr lang="nl-NL" dirty="0" smtClean="0">
                <a:solidFill>
                  <a:srgbClr val="00549B"/>
                </a:solidFill>
              </a:rPr>
              <a:t> spreken</a:t>
            </a:r>
            <a:endParaRPr lang="nl-NL" dirty="0">
              <a:solidFill>
                <a:srgbClr val="00549B"/>
              </a:solidFill>
            </a:endParaRPr>
          </a:p>
        </p:txBody>
      </p:sp>
    </p:spTree>
    <p:extLst>
      <p:ext uri="{BB962C8B-B14F-4D97-AF65-F5344CB8AC3E}">
        <p14:creationId xmlns:p14="http://schemas.microsoft.com/office/powerpoint/2010/main" val="3750499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a:xfrm>
            <a:off x="614363" y="939339"/>
            <a:ext cx="7904162" cy="4053350"/>
          </a:xfrm>
        </p:spPr>
        <p:txBody>
          <a:bodyPr/>
          <a:lstStyle/>
          <a:p>
            <a:pPr marL="0" indent="0" algn="ctr">
              <a:buNone/>
            </a:pPr>
            <a:r>
              <a:rPr lang="nl-NL" dirty="0"/>
              <a:t/>
            </a:r>
            <a:br>
              <a:rPr lang="nl-NL" dirty="0"/>
            </a:br>
            <a:r>
              <a:rPr lang="nl-NL" dirty="0" smtClean="0"/>
              <a:t>Je achterban raadplegen</a:t>
            </a:r>
            <a:br>
              <a:rPr lang="nl-NL" dirty="0" smtClean="0"/>
            </a:br>
            <a:r>
              <a:rPr lang="nl-NL" dirty="0" smtClean="0"/>
              <a:t/>
            </a:r>
            <a:br>
              <a:rPr lang="nl-NL" dirty="0" smtClean="0"/>
            </a:br>
            <a:r>
              <a:rPr lang="nl-NL" dirty="0"/>
              <a:t/>
            </a:r>
            <a:br>
              <a:rPr lang="nl-NL" dirty="0"/>
            </a:br>
            <a:r>
              <a:rPr lang="nl-NL" dirty="0"/>
              <a:t>Je </a:t>
            </a:r>
            <a:r>
              <a:rPr lang="nl-NL" dirty="0" smtClean="0"/>
              <a:t>achterban vertegenwoordigen</a:t>
            </a:r>
            <a:br>
              <a:rPr lang="nl-NL" dirty="0" smtClean="0"/>
            </a:br>
            <a:r>
              <a:rPr lang="nl-NL" dirty="0" smtClean="0"/>
              <a:t/>
            </a:r>
            <a:br>
              <a:rPr lang="nl-NL" dirty="0" smtClean="0"/>
            </a:br>
            <a:endParaRPr lang="nl-NL" dirty="0" smtClean="0"/>
          </a:p>
          <a:p>
            <a:pPr marL="0" indent="0" algn="ctr">
              <a:buNone/>
            </a:pPr>
            <a:r>
              <a:rPr lang="nl-NL" dirty="0" smtClean="0"/>
              <a:t>Overtuigingskracht naar schoolleiding</a:t>
            </a:r>
            <a:endParaRPr lang="nl-NL" dirty="0"/>
          </a:p>
        </p:txBody>
      </p:sp>
    </p:spTree>
    <p:extLst>
      <p:ext uri="{BB962C8B-B14F-4D97-AF65-F5344CB8AC3E}">
        <p14:creationId xmlns:p14="http://schemas.microsoft.com/office/powerpoint/2010/main" val="3824228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Hoe kun je bekender worden?</a:t>
            </a:r>
            <a:endParaRPr lang="nl-NL" sz="4000" dirty="0"/>
          </a:p>
        </p:txBody>
      </p:sp>
      <p:sp>
        <p:nvSpPr>
          <p:cNvPr id="3" name="Tijdelijke aanduiding voor tekst 2"/>
          <p:cNvSpPr>
            <a:spLocks noGrp="1"/>
          </p:cNvSpPr>
          <p:nvPr>
            <p:ph type="body" sz="quarter" idx="11"/>
          </p:nvPr>
        </p:nvSpPr>
        <p:spPr>
          <a:xfrm>
            <a:off x="628650" y="1690688"/>
            <a:ext cx="7886700" cy="4100143"/>
          </a:xfrm>
        </p:spPr>
        <p:txBody>
          <a:bodyPr>
            <a:normAutofit/>
          </a:bodyPr>
          <a:lstStyle/>
          <a:p>
            <a:r>
              <a:rPr lang="nl-NL" dirty="0">
                <a:solidFill>
                  <a:srgbClr val="00549B"/>
                </a:solidFill>
              </a:rPr>
              <a:t>Poster, flyers</a:t>
            </a:r>
          </a:p>
          <a:p>
            <a:r>
              <a:rPr lang="nl-NL" dirty="0">
                <a:solidFill>
                  <a:srgbClr val="00549B"/>
                </a:solidFill>
              </a:rPr>
              <a:t>Website, </a:t>
            </a:r>
            <a:r>
              <a:rPr lang="nl-NL" dirty="0" err="1">
                <a:solidFill>
                  <a:srgbClr val="00549B"/>
                </a:solidFill>
              </a:rPr>
              <a:t>social</a:t>
            </a:r>
            <a:r>
              <a:rPr lang="nl-NL" dirty="0">
                <a:solidFill>
                  <a:srgbClr val="00549B"/>
                </a:solidFill>
              </a:rPr>
              <a:t> media</a:t>
            </a:r>
          </a:p>
          <a:p>
            <a:r>
              <a:rPr lang="nl-NL" dirty="0">
                <a:solidFill>
                  <a:srgbClr val="00549B"/>
                </a:solidFill>
              </a:rPr>
              <a:t>Nieuwsbrief, schoolkrant</a:t>
            </a:r>
          </a:p>
          <a:p>
            <a:r>
              <a:rPr lang="nl-NL" dirty="0">
                <a:solidFill>
                  <a:srgbClr val="00549B"/>
                </a:solidFill>
              </a:rPr>
              <a:t>Klassen langs (bijv. elk half jaar)</a:t>
            </a:r>
          </a:p>
          <a:p>
            <a:r>
              <a:rPr lang="nl-NL" dirty="0">
                <a:solidFill>
                  <a:srgbClr val="00549B"/>
                </a:solidFill>
              </a:rPr>
              <a:t>Gesprekken met vrienden en klasgenoten</a:t>
            </a:r>
          </a:p>
          <a:p>
            <a:r>
              <a:rPr lang="nl-NL" dirty="0" smtClean="0">
                <a:solidFill>
                  <a:srgbClr val="00549B"/>
                </a:solidFill>
              </a:rPr>
              <a:t>Grote </a:t>
            </a:r>
            <a:r>
              <a:rPr lang="nl-NL" dirty="0">
                <a:solidFill>
                  <a:srgbClr val="00549B"/>
                </a:solidFill>
              </a:rPr>
              <a:t>actie</a:t>
            </a:r>
          </a:p>
          <a:p>
            <a:pPr marL="0" indent="0">
              <a:buNone/>
            </a:pPr>
            <a:endParaRPr lang="nl-NL" dirty="0"/>
          </a:p>
        </p:txBody>
      </p:sp>
    </p:spTree>
    <p:extLst>
      <p:ext uri="{BB962C8B-B14F-4D97-AF65-F5344CB8AC3E}">
        <p14:creationId xmlns:p14="http://schemas.microsoft.com/office/powerpoint/2010/main" val="3874369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Contactgegevens op de posters én de posters ophangen op school! </a:t>
            </a:r>
          </a:p>
          <a:p>
            <a:r>
              <a:rPr lang="nl-NL" dirty="0" smtClean="0"/>
              <a:t>*E-mail *Twitter *Facebook *Instagram</a:t>
            </a:r>
            <a:endParaRPr lang="nl-NL" dirty="0"/>
          </a:p>
        </p:txBody>
      </p:sp>
      <p:sp>
        <p:nvSpPr>
          <p:cNvPr id="3" name="Titel 2"/>
          <p:cNvSpPr>
            <a:spLocks noGrp="1"/>
          </p:cNvSpPr>
          <p:nvPr>
            <p:ph type="ctrTitle"/>
          </p:nvPr>
        </p:nvSpPr>
        <p:spPr/>
        <p:txBody>
          <a:bodyPr/>
          <a:lstStyle/>
          <a:p>
            <a:r>
              <a:rPr lang="nl-NL" dirty="0" smtClean="0"/>
              <a:t>tipje: gewoon beginnen	</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2516" y="949500"/>
            <a:ext cx="1854788" cy="2533512"/>
          </a:xfrm>
          <a:prstGeom prst="rect">
            <a:avLst/>
          </a:prstGeom>
        </p:spPr>
      </p:pic>
    </p:spTree>
    <p:extLst>
      <p:ext uri="{BB962C8B-B14F-4D97-AF65-F5344CB8AC3E}">
        <p14:creationId xmlns:p14="http://schemas.microsoft.com/office/powerpoint/2010/main" val="303493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fontScale="92500"/>
          </a:bodyPr>
          <a:lstStyle/>
          <a:p>
            <a:r>
              <a:rPr lang="nl-NL" dirty="0" smtClean="0"/>
              <a:t>Neem een product in gedachten en probeer dit product aan de groep te verkopen </a:t>
            </a:r>
            <a:r>
              <a:rPr lang="nl-NL" b="1" dirty="0" smtClean="0"/>
              <a:t>zonder </a:t>
            </a:r>
            <a:r>
              <a:rPr lang="nl-NL" dirty="0" smtClean="0"/>
              <a:t>de naam van je product te noemen. Je moet omschrijven (hoe duur, waarom is het handig, waarom moet je het kopen?) </a:t>
            </a:r>
            <a:endParaRPr lang="nl-NL" dirty="0"/>
          </a:p>
        </p:txBody>
      </p:sp>
      <p:sp>
        <p:nvSpPr>
          <p:cNvPr id="3" name="Titel 2"/>
          <p:cNvSpPr>
            <a:spLocks noGrp="1"/>
          </p:cNvSpPr>
          <p:nvPr>
            <p:ph type="ctrTitle"/>
          </p:nvPr>
        </p:nvSpPr>
        <p:spPr/>
        <p:txBody>
          <a:bodyPr/>
          <a:lstStyle/>
          <a:p>
            <a:r>
              <a:rPr lang="nl-NL" dirty="0" smtClean="0"/>
              <a:t>Overtuigingspel</a:t>
            </a:r>
            <a:endParaRPr lang="nl-NL" dirty="0"/>
          </a:p>
        </p:txBody>
      </p:sp>
    </p:spTree>
    <p:extLst>
      <p:ext uri="{BB962C8B-B14F-4D97-AF65-F5344CB8AC3E}">
        <p14:creationId xmlns:p14="http://schemas.microsoft.com/office/powerpoint/2010/main" val="8012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lnSpcReduction="10000"/>
          </a:bodyPr>
          <a:lstStyle/>
          <a:p>
            <a:r>
              <a:rPr lang="nl-NL" dirty="0" smtClean="0"/>
              <a:t>Precies als net met het overtuigingspel: </a:t>
            </a:r>
          </a:p>
          <a:p>
            <a:r>
              <a:rPr lang="nl-NL" dirty="0" smtClean="0"/>
              <a:t>Hoe verkoop je de leerlingenraad? </a:t>
            </a:r>
          </a:p>
          <a:p>
            <a:r>
              <a:rPr lang="nl-NL" dirty="0" smtClean="0"/>
              <a:t>Stel je voor dat je het praatje moet houden voor een brugklas! </a:t>
            </a:r>
            <a:endParaRPr lang="nl-NL" dirty="0"/>
          </a:p>
        </p:txBody>
      </p:sp>
      <p:sp>
        <p:nvSpPr>
          <p:cNvPr id="3" name="Titel 2"/>
          <p:cNvSpPr>
            <a:spLocks noGrp="1"/>
          </p:cNvSpPr>
          <p:nvPr>
            <p:ph type="ctrTitle"/>
          </p:nvPr>
        </p:nvSpPr>
        <p:spPr/>
        <p:txBody>
          <a:bodyPr>
            <a:noAutofit/>
          </a:bodyPr>
          <a:lstStyle/>
          <a:p>
            <a:r>
              <a:rPr lang="nl-NL" sz="2800" dirty="0" smtClean="0"/>
              <a:t>Promotiepraatje </a:t>
            </a:r>
            <a:r>
              <a:rPr lang="nl-NL" sz="2800" dirty="0" err="1" smtClean="0"/>
              <a:t>Leerlingenraaden</a:t>
            </a:r>
            <a:endParaRPr lang="nl-NL" sz="2800" dirty="0"/>
          </a:p>
        </p:txBody>
      </p:sp>
    </p:spTree>
    <p:extLst>
      <p:ext uri="{BB962C8B-B14F-4D97-AF65-F5344CB8AC3E}">
        <p14:creationId xmlns:p14="http://schemas.microsoft.com/office/powerpoint/2010/main" val="1218719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Bekijk even jullie contact?! </a:t>
            </a:r>
            <a:endParaRPr lang="nl-NL" dirty="0"/>
          </a:p>
        </p:txBody>
      </p:sp>
      <p:sp>
        <p:nvSpPr>
          <p:cNvPr id="3" name="Titel 2"/>
          <p:cNvSpPr>
            <a:spLocks noGrp="1"/>
          </p:cNvSpPr>
          <p:nvPr>
            <p:ph type="ctrTitle"/>
          </p:nvPr>
        </p:nvSpPr>
        <p:spPr/>
        <p:txBody>
          <a:bodyPr/>
          <a:lstStyle/>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659" y="393509"/>
            <a:ext cx="5830682" cy="4219956"/>
          </a:xfrm>
          <a:prstGeom prst="rect">
            <a:avLst/>
          </a:prstGeom>
        </p:spPr>
      </p:pic>
      <p:sp>
        <p:nvSpPr>
          <p:cNvPr id="5" name="Tekstvak 4"/>
          <p:cNvSpPr txBox="1"/>
          <p:nvPr/>
        </p:nvSpPr>
        <p:spPr>
          <a:xfrm>
            <a:off x="626533" y="4904509"/>
            <a:ext cx="10670154" cy="584775"/>
          </a:xfrm>
          <a:prstGeom prst="rect">
            <a:avLst/>
          </a:prstGeom>
          <a:noFill/>
        </p:spPr>
        <p:txBody>
          <a:bodyPr wrap="square" rtlCol="0">
            <a:spAutoFit/>
          </a:bodyPr>
          <a:lstStyle/>
          <a:p>
            <a:r>
              <a:rPr lang="nl-NL" sz="3200" dirty="0" smtClean="0">
                <a:solidFill>
                  <a:srgbClr val="FCB24C"/>
                </a:solidFill>
                <a:latin typeface="Gotham Black" panose="02000603040000020004" pitchFamily="2" charset="0"/>
              </a:rPr>
              <a:t>De leerlingen hebben jullie gemaild !</a:t>
            </a:r>
            <a:endParaRPr lang="nl-NL" sz="3200"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244961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Kennismakingsbingo</a:t>
            </a:r>
            <a:endParaRPr lang="nl-NL" dirty="0"/>
          </a:p>
        </p:txBody>
      </p:sp>
    </p:spTree>
    <p:extLst>
      <p:ext uri="{BB962C8B-B14F-4D97-AF65-F5344CB8AC3E}">
        <p14:creationId xmlns:p14="http://schemas.microsoft.com/office/powerpoint/2010/main" val="2913373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ga je doen met de mail? </a:t>
            </a:r>
          </a:p>
          <a:p>
            <a:r>
              <a:rPr lang="nl-NL" dirty="0" smtClean="0"/>
              <a:t>Hoe los je het probleem op?</a:t>
            </a:r>
          </a:p>
          <a:p>
            <a:r>
              <a:rPr lang="nl-NL" dirty="0" smtClean="0"/>
              <a:t>Wie of wat heb je daarbij nodig?  </a:t>
            </a:r>
          </a:p>
          <a:p>
            <a:endParaRPr lang="nl-NL" dirty="0"/>
          </a:p>
        </p:txBody>
      </p:sp>
      <p:sp>
        <p:nvSpPr>
          <p:cNvPr id="3" name="Titel 2"/>
          <p:cNvSpPr>
            <a:spLocks noGrp="1"/>
          </p:cNvSpPr>
          <p:nvPr>
            <p:ph type="ctrTitle"/>
          </p:nvPr>
        </p:nvSpPr>
        <p:spPr/>
        <p:txBody>
          <a:bodyPr>
            <a:normAutofit/>
          </a:bodyPr>
          <a:lstStyle/>
          <a:p>
            <a:r>
              <a:rPr lang="nl-NL" sz="3600" dirty="0" smtClean="0"/>
              <a:t>10 minuten voorbereiden</a:t>
            </a:r>
            <a:endParaRPr lang="nl-NL" sz="3600" dirty="0"/>
          </a:p>
        </p:txBody>
      </p:sp>
    </p:spTree>
    <p:extLst>
      <p:ext uri="{BB962C8B-B14F-4D97-AF65-F5344CB8AC3E}">
        <p14:creationId xmlns:p14="http://schemas.microsoft.com/office/powerpoint/2010/main" val="1558726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dirty="0" smtClean="0"/>
              <a:t>Mail 1: 	fietsenstalling	</a:t>
            </a:r>
            <a:endParaRPr lang="nl-NL" sz="4800" dirty="0"/>
          </a:p>
        </p:txBody>
      </p:sp>
      <p:sp>
        <p:nvSpPr>
          <p:cNvPr id="3" name="Tijdelijke aanduiding voor tekst 2"/>
          <p:cNvSpPr>
            <a:spLocks noGrp="1"/>
          </p:cNvSpPr>
          <p:nvPr>
            <p:ph type="body" sz="quarter" idx="11"/>
          </p:nvPr>
        </p:nvSpPr>
        <p:spPr>
          <a:xfrm>
            <a:off x="614363" y="1985963"/>
            <a:ext cx="7904162" cy="3375746"/>
          </a:xfrm>
        </p:spPr>
        <p:txBody>
          <a:bodyPr/>
          <a:lstStyle/>
          <a:p>
            <a:r>
              <a:rPr lang="nl-NL" dirty="0" smtClean="0"/>
              <a:t>He </a:t>
            </a:r>
            <a:r>
              <a:rPr lang="nl-NL" dirty="0" err="1" smtClean="0"/>
              <a:t>llr</a:t>
            </a:r>
            <a:r>
              <a:rPr lang="nl-NL" dirty="0" smtClean="0"/>
              <a:t>, </a:t>
            </a:r>
          </a:p>
          <a:p>
            <a:r>
              <a:rPr lang="nl-NL" dirty="0" smtClean="0"/>
              <a:t>Er zijn te weinig plekken voor de fietsenstalling. Soms moet je zo lang zoeken naar een plekje dat je te laat komt het 1</a:t>
            </a:r>
            <a:r>
              <a:rPr lang="nl-NL" baseline="30000" dirty="0" smtClean="0"/>
              <a:t>e</a:t>
            </a:r>
            <a:r>
              <a:rPr lang="nl-NL" dirty="0" smtClean="0"/>
              <a:t> uur. Kunnen jullie daar iets aan doen? </a:t>
            </a:r>
            <a:endParaRPr lang="nl-NL" dirty="0"/>
          </a:p>
        </p:txBody>
      </p:sp>
    </p:spTree>
    <p:extLst>
      <p:ext uri="{BB962C8B-B14F-4D97-AF65-F5344CB8AC3E}">
        <p14:creationId xmlns:p14="http://schemas.microsoft.com/office/powerpoint/2010/main" val="3340427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2: 	onderzoek	</a:t>
            </a:r>
            <a:endParaRPr lang="nl-NL" dirty="0"/>
          </a:p>
        </p:txBody>
      </p:sp>
      <p:sp>
        <p:nvSpPr>
          <p:cNvPr id="3" name="Tijdelijke aanduiding voor tekst 2"/>
          <p:cNvSpPr>
            <a:spLocks noGrp="1"/>
          </p:cNvSpPr>
          <p:nvPr>
            <p:ph type="body" sz="quarter" idx="11"/>
          </p:nvPr>
        </p:nvSpPr>
        <p:spPr/>
        <p:txBody>
          <a:bodyPr/>
          <a:lstStyle/>
          <a:p>
            <a:r>
              <a:rPr lang="nl-NL" dirty="0" smtClean="0"/>
              <a:t>Hoi Leerlingenraad, </a:t>
            </a:r>
          </a:p>
          <a:p>
            <a:r>
              <a:rPr lang="nl-NL" dirty="0" smtClean="0"/>
              <a:t>Ik zou graag meer willen weten over hoe de scholieren denken over onze school. Willen jullie dat onderzoeken? </a:t>
            </a:r>
          </a:p>
          <a:p>
            <a:r>
              <a:rPr lang="nl-NL" dirty="0" smtClean="0"/>
              <a:t>Met vriendelijke groeten, de Rector</a:t>
            </a:r>
            <a:endParaRPr lang="nl-NL" dirty="0"/>
          </a:p>
        </p:txBody>
      </p:sp>
    </p:spTree>
    <p:extLst>
      <p:ext uri="{BB962C8B-B14F-4D97-AF65-F5344CB8AC3E}">
        <p14:creationId xmlns:p14="http://schemas.microsoft.com/office/powerpoint/2010/main" val="607758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3: 	strafregels	</a:t>
            </a:r>
            <a:endParaRPr lang="nl-NL" dirty="0"/>
          </a:p>
        </p:txBody>
      </p:sp>
      <p:sp>
        <p:nvSpPr>
          <p:cNvPr id="3" name="Tijdelijke aanduiding voor tekst 2"/>
          <p:cNvSpPr>
            <a:spLocks noGrp="1"/>
          </p:cNvSpPr>
          <p:nvPr>
            <p:ph type="body" sz="quarter" idx="11"/>
          </p:nvPr>
        </p:nvSpPr>
        <p:spPr>
          <a:xfrm>
            <a:off x="628650" y="1812174"/>
            <a:ext cx="7886700" cy="2790825"/>
          </a:xfrm>
        </p:spPr>
        <p:txBody>
          <a:bodyPr/>
          <a:lstStyle/>
          <a:p>
            <a:r>
              <a:rPr lang="nl-NL" dirty="0" err="1" smtClean="0"/>
              <a:t>Yooo</a:t>
            </a:r>
            <a:r>
              <a:rPr lang="nl-NL" dirty="0" smtClean="0"/>
              <a:t> de strafregels op deze school zijn echt veel te streng. Willen jullie met de directeur praten om dit een beetje normaal te maken?! Echt alsjeblieft</a:t>
            </a:r>
            <a:endParaRPr lang="nl-NL" dirty="0"/>
          </a:p>
        </p:txBody>
      </p:sp>
    </p:spTree>
    <p:extLst>
      <p:ext uri="{BB962C8B-B14F-4D97-AF65-F5344CB8AC3E}">
        <p14:creationId xmlns:p14="http://schemas.microsoft.com/office/powerpoint/2010/main" val="1176848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4: 		kantine	</a:t>
            </a:r>
            <a:endParaRPr lang="nl-NL" dirty="0"/>
          </a:p>
        </p:txBody>
      </p:sp>
      <p:sp>
        <p:nvSpPr>
          <p:cNvPr id="3" name="Tijdelijke aanduiding voor tekst 2"/>
          <p:cNvSpPr>
            <a:spLocks noGrp="1"/>
          </p:cNvSpPr>
          <p:nvPr>
            <p:ph type="body" sz="quarter" idx="11"/>
          </p:nvPr>
        </p:nvSpPr>
        <p:spPr/>
        <p:txBody>
          <a:bodyPr/>
          <a:lstStyle/>
          <a:p>
            <a:r>
              <a:rPr lang="nl-NL" dirty="0" smtClean="0"/>
              <a:t>He </a:t>
            </a:r>
          </a:p>
          <a:p>
            <a:r>
              <a:rPr lang="nl-NL" dirty="0" smtClean="0"/>
              <a:t>De kantine is echt slecht geregeld. Je kan niet pinnen en ze hebben maar heel weinig keus. Ik wil meer keuze! (goedkoper, gezonder en ook meer warm eten)  </a:t>
            </a:r>
            <a:endParaRPr lang="nl-NL" dirty="0"/>
          </a:p>
        </p:txBody>
      </p:sp>
    </p:spTree>
    <p:extLst>
      <p:ext uri="{BB962C8B-B14F-4D97-AF65-F5344CB8AC3E}">
        <p14:creationId xmlns:p14="http://schemas.microsoft.com/office/powerpoint/2010/main" val="603003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werkt wel/niet? </a:t>
            </a:r>
          </a:p>
        </p:txBody>
      </p:sp>
      <p:sp>
        <p:nvSpPr>
          <p:cNvPr id="3" name="Titel 2"/>
          <p:cNvSpPr>
            <a:spLocks noGrp="1"/>
          </p:cNvSpPr>
          <p:nvPr>
            <p:ph type="ctrTitle"/>
          </p:nvPr>
        </p:nvSpPr>
        <p:spPr/>
        <p:txBody>
          <a:bodyPr/>
          <a:lstStyle/>
          <a:p>
            <a:r>
              <a:rPr lang="nl-NL" dirty="0" smtClean="0"/>
              <a:t>Oplossingen bespreken</a:t>
            </a:r>
            <a:endParaRPr lang="nl-NL" dirty="0"/>
          </a:p>
        </p:txBody>
      </p:sp>
    </p:spTree>
    <p:extLst>
      <p:ext uri="{BB962C8B-B14F-4D97-AF65-F5344CB8AC3E}">
        <p14:creationId xmlns:p14="http://schemas.microsoft.com/office/powerpoint/2010/main" val="1242748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 DO List + actieplan</a:t>
            </a:r>
            <a:endParaRPr lang="nl-NL" dirty="0"/>
          </a:p>
        </p:txBody>
      </p:sp>
      <p:sp>
        <p:nvSpPr>
          <p:cNvPr id="3" name="Tijdelijke aanduiding voor tekst 2"/>
          <p:cNvSpPr>
            <a:spLocks noGrp="1"/>
          </p:cNvSpPr>
          <p:nvPr>
            <p:ph type="body" sz="quarter" idx="11"/>
          </p:nvPr>
        </p:nvSpPr>
        <p:spPr/>
        <p:txBody>
          <a:bodyPr/>
          <a:lstStyle/>
          <a:p>
            <a:r>
              <a:rPr lang="nl-NL" dirty="0" smtClean="0"/>
              <a:t>Welke plannen zijn komend jaar belangrijk? </a:t>
            </a:r>
          </a:p>
          <a:p>
            <a:r>
              <a:rPr lang="nl-NL" dirty="0" smtClean="0"/>
              <a:t>Hoe willen jullie dat aanpakken? </a:t>
            </a:r>
          </a:p>
          <a:p>
            <a:r>
              <a:rPr lang="nl-NL" dirty="0" smtClean="0"/>
              <a:t>Wie gaat wat doen? </a:t>
            </a:r>
          </a:p>
          <a:p>
            <a:endParaRPr lang="nl-NL" dirty="0"/>
          </a:p>
        </p:txBody>
      </p:sp>
    </p:spTree>
    <p:extLst>
      <p:ext uri="{BB962C8B-B14F-4D97-AF65-F5344CB8AC3E}">
        <p14:creationId xmlns:p14="http://schemas.microsoft.com/office/powerpoint/2010/main" val="2580275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Aandachtspunten:</a:t>
            </a:r>
            <a:endParaRPr lang="nl-NL" dirty="0"/>
          </a:p>
        </p:txBody>
      </p:sp>
      <p:sp>
        <p:nvSpPr>
          <p:cNvPr id="3" name="Tijdelijke aanduiding voor tekst 2"/>
          <p:cNvSpPr>
            <a:spLocks noGrp="1"/>
          </p:cNvSpPr>
          <p:nvPr>
            <p:ph type="body" sz="quarter" idx="11"/>
          </p:nvPr>
        </p:nvSpPr>
        <p:spPr>
          <a:xfrm>
            <a:off x="628650" y="1828800"/>
            <a:ext cx="7886700" cy="4367463"/>
          </a:xfrm>
        </p:spPr>
        <p:txBody>
          <a:bodyPr>
            <a:normAutofit/>
          </a:bodyPr>
          <a:lstStyle/>
          <a:p>
            <a:r>
              <a:rPr lang="nl-NL" dirty="0" smtClean="0"/>
              <a:t>WAT (wat voor actie?)</a:t>
            </a:r>
          </a:p>
          <a:p>
            <a:r>
              <a:rPr lang="nl-NL" dirty="0" smtClean="0"/>
              <a:t>WAAROM (doel van de actie?)</a:t>
            </a:r>
          </a:p>
          <a:p>
            <a:r>
              <a:rPr lang="nl-NL" dirty="0" smtClean="0"/>
              <a:t>HOE (Hoe ziet het eruit? Wat heb je nodig?)</a:t>
            </a:r>
          </a:p>
          <a:p>
            <a:r>
              <a:rPr lang="nl-NL" dirty="0" smtClean="0"/>
              <a:t>WIE (wie gaat de actie uitvoeren?; van wie heb je toestemming nodig?)</a:t>
            </a:r>
          </a:p>
          <a:p>
            <a:r>
              <a:rPr lang="nl-NL" dirty="0" smtClean="0"/>
              <a:t>WANNEER</a:t>
            </a:r>
          </a:p>
        </p:txBody>
      </p:sp>
    </p:spTree>
    <p:extLst>
      <p:ext uri="{BB962C8B-B14F-4D97-AF65-F5344CB8AC3E}">
        <p14:creationId xmlns:p14="http://schemas.microsoft.com/office/powerpoint/2010/main" val="2910657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1200493897"/>
              </p:ext>
            </p:extLst>
          </p:nvPr>
        </p:nvGraphicFramePr>
        <p:xfrm>
          <a:off x="1055714" y="1290967"/>
          <a:ext cx="7414955" cy="4583358"/>
        </p:xfrm>
        <a:graphic>
          <a:graphicData uri="http://schemas.openxmlformats.org/drawingml/2006/table">
            <a:tbl>
              <a:tblPr firstRow="1" bandRow="1">
                <a:tableStyleId>{5C22544A-7EE6-4342-B048-85BDC9FD1C3A}</a:tableStyleId>
              </a:tblPr>
              <a:tblGrid>
                <a:gridCol w="1482991">
                  <a:extLst>
                    <a:ext uri="{9D8B030D-6E8A-4147-A177-3AD203B41FA5}">
                      <a16:colId xmlns:a16="http://schemas.microsoft.com/office/drawing/2014/main" val="2145336773"/>
                    </a:ext>
                  </a:extLst>
                </a:gridCol>
                <a:gridCol w="1482991">
                  <a:extLst>
                    <a:ext uri="{9D8B030D-6E8A-4147-A177-3AD203B41FA5}">
                      <a16:colId xmlns:a16="http://schemas.microsoft.com/office/drawing/2014/main" val="3422188700"/>
                    </a:ext>
                  </a:extLst>
                </a:gridCol>
                <a:gridCol w="1482991">
                  <a:extLst>
                    <a:ext uri="{9D8B030D-6E8A-4147-A177-3AD203B41FA5}">
                      <a16:colId xmlns:a16="http://schemas.microsoft.com/office/drawing/2014/main" val="3101563715"/>
                    </a:ext>
                  </a:extLst>
                </a:gridCol>
                <a:gridCol w="1482991">
                  <a:extLst>
                    <a:ext uri="{9D8B030D-6E8A-4147-A177-3AD203B41FA5}">
                      <a16:colId xmlns:a16="http://schemas.microsoft.com/office/drawing/2014/main" val="560064730"/>
                    </a:ext>
                  </a:extLst>
                </a:gridCol>
                <a:gridCol w="1482991">
                  <a:extLst>
                    <a:ext uri="{9D8B030D-6E8A-4147-A177-3AD203B41FA5}">
                      <a16:colId xmlns:a16="http://schemas.microsoft.com/office/drawing/2014/main" val="987039746"/>
                    </a:ext>
                  </a:extLst>
                </a:gridCol>
              </a:tblGrid>
              <a:tr h="384795">
                <a:tc>
                  <a:txBody>
                    <a:bodyPr/>
                    <a:lstStyle/>
                    <a:p>
                      <a:r>
                        <a:rPr lang="nl-NL" sz="1200" b="0" dirty="0" smtClean="0">
                          <a:solidFill>
                            <a:srgbClr val="F0D94F"/>
                          </a:solidFill>
                          <a:latin typeface="Gotham Black" panose="02000603040000020004" pitchFamily="2" charset="0"/>
                        </a:rPr>
                        <a:t>Wat</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Waarom</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Hoe</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Wie</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Wanneer</a:t>
                      </a:r>
                      <a:endParaRPr lang="nl-NL" sz="1200" b="0" dirty="0">
                        <a:solidFill>
                          <a:srgbClr val="F0D94F"/>
                        </a:solidFill>
                        <a:latin typeface="Gotham Black" panose="02000603040000020004" pitchFamily="2" charset="0"/>
                      </a:endParaRPr>
                    </a:p>
                  </a:txBody>
                  <a:tcPr/>
                </a:tc>
                <a:extLst>
                  <a:ext uri="{0D108BD9-81ED-4DB2-BD59-A6C34878D82A}">
                    <a16:rowId xmlns:a16="http://schemas.microsoft.com/office/drawing/2014/main" val="1920156974"/>
                  </a:ext>
                </a:extLst>
              </a:tr>
              <a:tr h="1399521">
                <a:tc>
                  <a:txBody>
                    <a:bodyPr/>
                    <a:lstStyle/>
                    <a:p>
                      <a:pPr>
                        <a:lnSpc>
                          <a:spcPct val="107000"/>
                        </a:lnSpc>
                        <a:spcAft>
                          <a:spcPts val="800"/>
                        </a:spcAft>
                      </a:pPr>
                      <a:r>
                        <a:rPr lang="nl-NL" sz="1200" b="0" dirty="0" smtClean="0">
                          <a:solidFill>
                            <a:srgbClr val="E36E9D"/>
                          </a:solidFill>
                          <a:effectLst/>
                          <a:latin typeface="Gotham Black" panose="02000603040000020004" pitchFamily="2" charset="0"/>
                          <a:ea typeface="Cabin"/>
                          <a:cs typeface="Calibri" panose="020F0502020204030204" pitchFamily="34" charset="0"/>
                        </a:rPr>
                        <a:t>Toestemming advies en samenwerking </a:t>
                      </a:r>
                      <a:r>
                        <a:rPr lang="nl-NL" sz="1200" b="0" dirty="0">
                          <a:solidFill>
                            <a:srgbClr val="E36E9D"/>
                          </a:solidFill>
                          <a:effectLst/>
                          <a:latin typeface="Gotham Black" panose="02000603040000020004" pitchFamily="2" charset="0"/>
                          <a:ea typeface="Cabin"/>
                          <a:cs typeface="Calibri" panose="020F0502020204030204" pitchFamily="34" charset="0"/>
                        </a:rPr>
                        <a:t>van schoolleiding </a:t>
                      </a:r>
                      <a:endParaRPr lang="nl-NL" sz="1200" b="0" dirty="0">
                        <a:solidFill>
                          <a:srgbClr val="E36E9D"/>
                        </a:solidFill>
                        <a:effectLst/>
                        <a:latin typeface="Gotham Black" panose="02000603040000020004" pitchFamily="2"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b="0" dirty="0" smtClean="0">
                          <a:solidFill>
                            <a:srgbClr val="E36E9D"/>
                          </a:solidFill>
                          <a:latin typeface="Gotham Black" panose="02000603040000020004" pitchFamily="2" charset="0"/>
                        </a:rPr>
                        <a:t>Als zij niet willen, dan mag het natuurlijk niet. Ook hebben ze tips voor ons. </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Vergadering</a:t>
                      </a:r>
                      <a:r>
                        <a:rPr lang="nl-NL" sz="1200" b="0" baseline="0" dirty="0" smtClean="0">
                          <a:solidFill>
                            <a:srgbClr val="E36E9D"/>
                          </a:solidFill>
                          <a:latin typeface="Gotham Black" panose="02000603040000020004" pitchFamily="2" charset="0"/>
                        </a:rPr>
                        <a:t> inplannen</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Jan</a:t>
                      </a:r>
                      <a:r>
                        <a:rPr lang="nl-NL" sz="1200" b="0" baseline="0" dirty="0" smtClean="0">
                          <a:solidFill>
                            <a:srgbClr val="E36E9D"/>
                          </a:solidFill>
                          <a:latin typeface="Gotham Black" panose="02000603040000020004" pitchFamily="2" charset="0"/>
                        </a:rPr>
                        <a:t> plant de vergadering in,  we zijn er allemaal bij</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Vandaag</a:t>
                      </a:r>
                      <a:r>
                        <a:rPr lang="nl-NL" sz="1200" b="0" baseline="0" dirty="0" smtClean="0">
                          <a:solidFill>
                            <a:srgbClr val="E36E9D"/>
                          </a:solidFill>
                          <a:latin typeface="Gotham Black" panose="02000603040000020004" pitchFamily="2" charset="0"/>
                        </a:rPr>
                        <a:t> nog mailen. </a:t>
                      </a:r>
                    </a:p>
                    <a:p>
                      <a:r>
                        <a:rPr lang="nl-NL" sz="1200" b="0" baseline="0" dirty="0" smtClean="0">
                          <a:solidFill>
                            <a:srgbClr val="E36E9D"/>
                          </a:solidFill>
                          <a:latin typeface="Gotham Black" panose="02000603040000020004" pitchFamily="2" charset="0"/>
                        </a:rPr>
                        <a:t>Voorgestelde data</a:t>
                      </a:r>
                    </a:p>
                    <a:p>
                      <a:r>
                        <a:rPr lang="nl-NL" sz="1200" b="0" baseline="0" dirty="0" smtClean="0">
                          <a:solidFill>
                            <a:srgbClr val="E36E9D"/>
                          </a:solidFill>
                          <a:latin typeface="Gotham Black" panose="02000603040000020004" pitchFamily="2" charset="0"/>
                        </a:rPr>
                        <a:t>13, 17 of 28 september</a:t>
                      </a:r>
                      <a:endParaRPr lang="nl-NL" sz="1200" b="0" dirty="0">
                        <a:solidFill>
                          <a:srgbClr val="E36E9D"/>
                        </a:solidFill>
                        <a:latin typeface="Gotham Black" panose="02000603040000020004" pitchFamily="2" charset="0"/>
                      </a:endParaRPr>
                    </a:p>
                  </a:txBody>
                  <a:tcPr/>
                </a:tc>
                <a:extLst>
                  <a:ext uri="{0D108BD9-81ED-4DB2-BD59-A6C34878D82A}">
                    <a16:rowId xmlns:a16="http://schemas.microsoft.com/office/drawing/2014/main" val="822880572"/>
                  </a:ext>
                </a:extLst>
              </a:tr>
              <a:tr h="1772727">
                <a:tc>
                  <a:txBody>
                    <a:bodyPr/>
                    <a:lstStyle/>
                    <a:p>
                      <a:r>
                        <a:rPr lang="nl-NL" sz="1200" b="0" dirty="0" smtClean="0">
                          <a:solidFill>
                            <a:srgbClr val="E36E9D"/>
                          </a:solidFill>
                          <a:latin typeface="Gotham Black" panose="02000603040000020004" pitchFamily="2" charset="0"/>
                        </a:rPr>
                        <a:t>Locatie regelen</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a:t>
                      </a:r>
                      <a:r>
                        <a:rPr lang="nl-NL" sz="1200" b="0" baseline="0" dirty="0" smtClean="0">
                          <a:solidFill>
                            <a:srgbClr val="E36E9D"/>
                          </a:solidFill>
                          <a:latin typeface="Gotham Black" panose="02000603040000020004" pitchFamily="2" charset="0"/>
                        </a:rPr>
                        <a:t> </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Lijst van mogelijke</a:t>
                      </a:r>
                      <a:r>
                        <a:rPr lang="nl-NL" sz="1200" b="0" baseline="0" dirty="0" smtClean="0">
                          <a:solidFill>
                            <a:srgbClr val="E36E9D"/>
                          </a:solidFill>
                          <a:latin typeface="Gotham Black" panose="02000603040000020004" pitchFamily="2" charset="0"/>
                        </a:rPr>
                        <a:t> locaties en bellen om te bespreken / offerte regelen (*max budget 500,-</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Janna</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Liefst voor de vergadering met schoolleiding nog:</a:t>
                      </a:r>
                      <a:r>
                        <a:rPr lang="nl-NL" sz="1200" b="0" baseline="0" dirty="0" smtClean="0">
                          <a:solidFill>
                            <a:srgbClr val="E36E9D"/>
                          </a:solidFill>
                          <a:latin typeface="Gotham Black" panose="02000603040000020004" pitchFamily="2" charset="0"/>
                        </a:rPr>
                        <a:t> </a:t>
                      </a:r>
                    </a:p>
                    <a:p>
                      <a:r>
                        <a:rPr lang="nl-NL" sz="1200" b="0" baseline="0" dirty="0" smtClean="0">
                          <a:solidFill>
                            <a:srgbClr val="E36E9D"/>
                          </a:solidFill>
                          <a:latin typeface="Gotham Black" panose="02000603040000020004" pitchFamily="2" charset="0"/>
                        </a:rPr>
                        <a:t>Deadline 12 september</a:t>
                      </a:r>
                      <a:endParaRPr lang="nl-NL" sz="1200" b="0" dirty="0">
                        <a:solidFill>
                          <a:srgbClr val="E36E9D"/>
                        </a:solidFill>
                        <a:latin typeface="Gotham Black" panose="02000603040000020004" pitchFamily="2" charset="0"/>
                      </a:endParaRPr>
                    </a:p>
                  </a:txBody>
                  <a:tcPr/>
                </a:tc>
                <a:extLst>
                  <a:ext uri="{0D108BD9-81ED-4DB2-BD59-A6C34878D82A}">
                    <a16:rowId xmlns:a16="http://schemas.microsoft.com/office/drawing/2014/main" val="1783517225"/>
                  </a:ext>
                </a:extLst>
              </a:tr>
              <a:tr h="1026315">
                <a:tc>
                  <a:txBody>
                    <a:bodyPr/>
                    <a:lstStyle/>
                    <a:p>
                      <a:r>
                        <a:rPr lang="nl-NL" sz="1200" dirty="0" smtClean="0">
                          <a:solidFill>
                            <a:srgbClr val="E36E9D"/>
                          </a:solidFill>
                          <a:latin typeface="Gotham Black" panose="02000603040000020004" pitchFamily="2" charset="0"/>
                        </a:rPr>
                        <a:t>Thema</a:t>
                      </a:r>
                      <a:r>
                        <a:rPr lang="nl-NL" sz="1200" baseline="0" dirty="0" smtClean="0">
                          <a:solidFill>
                            <a:srgbClr val="E36E9D"/>
                          </a:solidFill>
                          <a:latin typeface="Gotham Black" panose="02000603040000020004" pitchFamily="2" charset="0"/>
                        </a:rPr>
                        <a:t> kiezen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Is leuk voor aankleding</a:t>
                      </a:r>
                      <a:r>
                        <a:rPr lang="nl-NL" sz="1200" baseline="0" dirty="0" smtClean="0">
                          <a:solidFill>
                            <a:srgbClr val="E36E9D"/>
                          </a:solidFill>
                          <a:latin typeface="Gotham Black" panose="02000603040000020004" pitchFamily="2" charset="0"/>
                        </a:rPr>
                        <a:t> en dresscode</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Overleggen</a:t>
                      </a:r>
                      <a:r>
                        <a:rPr lang="nl-NL" sz="1200" baseline="0" dirty="0" smtClean="0">
                          <a:solidFill>
                            <a:srgbClr val="E36E9D"/>
                          </a:solidFill>
                          <a:latin typeface="Gotham Black" panose="02000603040000020004" pitchFamily="2" charset="0"/>
                        </a:rPr>
                        <a:t> en discussie</a:t>
                      </a:r>
                    </a:p>
                    <a:p>
                      <a:r>
                        <a:rPr lang="nl-NL" sz="1200" baseline="0" dirty="0" smtClean="0">
                          <a:solidFill>
                            <a:srgbClr val="E36E9D"/>
                          </a:solidFill>
                          <a:latin typeface="Gotham Black" panose="02000603040000020004" pitchFamily="2" charset="0"/>
                        </a:rPr>
                        <a:t>Iedereen mag plan aandragen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Iedereen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Volgende vergadering</a:t>
                      </a:r>
                      <a:endParaRPr lang="nl-NL" sz="1200" dirty="0">
                        <a:solidFill>
                          <a:srgbClr val="E36E9D"/>
                        </a:solidFill>
                        <a:latin typeface="Gotham Black" panose="02000603040000020004" pitchFamily="2" charset="0"/>
                      </a:endParaRPr>
                    </a:p>
                  </a:txBody>
                  <a:tcPr/>
                </a:tc>
                <a:extLst>
                  <a:ext uri="{0D108BD9-81ED-4DB2-BD59-A6C34878D82A}">
                    <a16:rowId xmlns:a16="http://schemas.microsoft.com/office/drawing/2014/main" val="3794881221"/>
                  </a:ext>
                </a:extLst>
              </a:tr>
            </a:tbl>
          </a:graphicData>
        </a:graphic>
      </p:graphicFrame>
      <p:sp>
        <p:nvSpPr>
          <p:cNvPr id="7" name="Tekstvak 6"/>
          <p:cNvSpPr txBox="1"/>
          <p:nvPr/>
        </p:nvSpPr>
        <p:spPr>
          <a:xfrm>
            <a:off x="1961803" y="542821"/>
            <a:ext cx="5602778" cy="461665"/>
          </a:xfrm>
          <a:prstGeom prst="rect">
            <a:avLst/>
          </a:prstGeom>
          <a:noFill/>
        </p:spPr>
        <p:txBody>
          <a:bodyPr wrap="square" rtlCol="0">
            <a:spAutoFit/>
          </a:bodyPr>
          <a:lstStyle/>
          <a:p>
            <a:r>
              <a:rPr lang="nl-NL" sz="2400" dirty="0" smtClean="0">
                <a:solidFill>
                  <a:srgbClr val="FCB24C"/>
                </a:solidFill>
                <a:latin typeface="Gotham Black" panose="02000603040000020004" pitchFamily="2" charset="0"/>
              </a:rPr>
              <a:t>Schoolfeest organiseren</a:t>
            </a:r>
            <a:endParaRPr lang="nl-NL" sz="2400"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2588510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495" y="935182"/>
            <a:ext cx="4773722" cy="4773722"/>
          </a:xfrm>
          <a:prstGeom prst="rect">
            <a:avLst/>
          </a:prstGeom>
        </p:spPr>
      </p:pic>
    </p:spTree>
    <p:extLst>
      <p:ext uri="{BB962C8B-B14F-4D97-AF65-F5344CB8AC3E}">
        <p14:creationId xmlns:p14="http://schemas.microsoft.com/office/powerpoint/2010/main" val="2037705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704" y="1487486"/>
            <a:ext cx="5143500" cy="3333750"/>
          </a:xfrm>
          <a:prstGeom prst="rect">
            <a:avLst/>
          </a:prstGeom>
        </p:spPr>
      </p:pic>
    </p:spTree>
    <p:extLst>
      <p:ext uri="{BB962C8B-B14F-4D97-AF65-F5344CB8AC3E}">
        <p14:creationId xmlns:p14="http://schemas.microsoft.com/office/powerpoint/2010/main" val="1509889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4059238"/>
            <a:ext cx="6858000" cy="1655762"/>
          </a:xfrm>
        </p:spPr>
        <p:txBody>
          <a:bodyPr>
            <a:normAutofit/>
          </a:bodyPr>
          <a:lstStyle/>
          <a:p>
            <a:r>
              <a:rPr lang="nl-NL" sz="3200" dirty="0" smtClean="0">
                <a:solidFill>
                  <a:srgbClr val="FCB24C"/>
                </a:solidFill>
              </a:rPr>
              <a:t>Waar zitten jullie nog mee?</a:t>
            </a:r>
          </a:p>
          <a:p>
            <a:r>
              <a:rPr lang="nl-NL" sz="3200" dirty="0" smtClean="0">
                <a:solidFill>
                  <a:srgbClr val="FCB24C"/>
                </a:solidFill>
              </a:rPr>
              <a:t/>
            </a:r>
            <a:br>
              <a:rPr lang="nl-NL" sz="3200" dirty="0" smtClean="0">
                <a:solidFill>
                  <a:srgbClr val="FCB24C"/>
                </a:solidFill>
              </a:rPr>
            </a:br>
            <a:r>
              <a:rPr lang="nl-NL" sz="3200" dirty="0" smtClean="0">
                <a:solidFill>
                  <a:srgbClr val="FCB24C"/>
                </a:solidFill>
              </a:rPr>
              <a:t>Hebben jullie nog vragen?</a:t>
            </a:r>
          </a:p>
        </p:txBody>
      </p:sp>
      <p:sp>
        <p:nvSpPr>
          <p:cNvPr id="3" name="Titel 2"/>
          <p:cNvSpPr>
            <a:spLocks noGrp="1"/>
          </p:cNvSpPr>
          <p:nvPr>
            <p:ph type="ctrTitle"/>
          </p:nvPr>
        </p:nvSpPr>
        <p:spPr>
          <a:xfrm>
            <a:off x="2851484" y="1022685"/>
            <a:ext cx="3441032" cy="1240171"/>
          </a:xfrm>
        </p:spPr>
        <p:txBody>
          <a:bodyPr/>
          <a:lstStyle/>
          <a:p>
            <a:r>
              <a:rPr lang="nl-NL" dirty="0" smtClean="0"/>
              <a:t>En hoe nu verder?</a:t>
            </a:r>
            <a:endParaRPr lang="nl-NL" dirty="0"/>
          </a:p>
        </p:txBody>
      </p:sp>
    </p:spTree>
    <p:extLst>
      <p:ext uri="{BB962C8B-B14F-4D97-AF65-F5344CB8AC3E}">
        <p14:creationId xmlns:p14="http://schemas.microsoft.com/office/powerpoint/2010/main" val="1091581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7136" y="1858381"/>
            <a:ext cx="3947160" cy="3628019"/>
          </a:xfrm>
          <a:prstGeom prst="rect">
            <a:avLst/>
          </a:prstGeom>
        </p:spPr>
      </p:pic>
      <p:sp>
        <p:nvSpPr>
          <p:cNvPr id="5" name="Tekstvak 4"/>
          <p:cNvSpPr txBox="1"/>
          <p:nvPr/>
        </p:nvSpPr>
        <p:spPr>
          <a:xfrm>
            <a:off x="3136392" y="1161288"/>
            <a:ext cx="4075176" cy="584775"/>
          </a:xfrm>
          <a:prstGeom prst="rect">
            <a:avLst/>
          </a:prstGeom>
          <a:noFill/>
        </p:spPr>
        <p:txBody>
          <a:bodyPr wrap="square" rtlCol="0">
            <a:spAutoFit/>
          </a:bodyPr>
          <a:lstStyle/>
          <a:p>
            <a:r>
              <a:rPr lang="nl-NL" sz="3200" dirty="0" smtClean="0">
                <a:solidFill>
                  <a:srgbClr val="00549B"/>
                </a:solidFill>
                <a:latin typeface="Gotham Bold" pitchFamily="50" charset="0"/>
              </a:rPr>
              <a:t>EVALUATIE</a:t>
            </a:r>
            <a:r>
              <a:rPr lang="nl-NL" dirty="0" smtClean="0"/>
              <a:t> </a:t>
            </a:r>
            <a:endParaRPr lang="nl-NL" dirty="0"/>
          </a:p>
        </p:txBody>
      </p:sp>
      <p:sp>
        <p:nvSpPr>
          <p:cNvPr id="7" name="Tekstvak 6"/>
          <p:cNvSpPr txBox="1"/>
          <p:nvPr/>
        </p:nvSpPr>
        <p:spPr>
          <a:xfrm>
            <a:off x="978408" y="1858381"/>
            <a:ext cx="3538728" cy="3693319"/>
          </a:xfrm>
          <a:prstGeom prst="rect">
            <a:avLst/>
          </a:prstGeom>
          <a:noFill/>
        </p:spPr>
        <p:txBody>
          <a:bodyPr wrap="square" rtlCol="0">
            <a:spAutoFit/>
          </a:bodyPr>
          <a:lstStyle/>
          <a:p>
            <a:r>
              <a:rPr lang="nl-NL" dirty="0">
                <a:solidFill>
                  <a:srgbClr val="00549B"/>
                </a:solidFill>
                <a:latin typeface="Gotham Bold" pitchFamily="50" charset="0"/>
              </a:rPr>
              <a:t>Duim: Wat vond je </a:t>
            </a:r>
            <a:r>
              <a:rPr lang="nl-NL" dirty="0" smtClean="0">
                <a:solidFill>
                  <a:srgbClr val="00549B"/>
                </a:solidFill>
                <a:latin typeface="Gotham Bold" pitchFamily="50" charset="0"/>
              </a:rPr>
              <a:t>goed?</a:t>
            </a:r>
          </a:p>
          <a:p>
            <a:r>
              <a:rPr lang="nl-NL" dirty="0" smtClean="0">
                <a:solidFill>
                  <a:srgbClr val="00549B"/>
                </a:solidFill>
                <a:latin typeface="Gotham Bold" pitchFamily="50" charset="0"/>
              </a:rPr>
              <a:t> </a:t>
            </a:r>
            <a:endParaRPr lang="nl-NL" dirty="0">
              <a:solidFill>
                <a:srgbClr val="00549B"/>
              </a:solidFill>
              <a:latin typeface="Gotham Bold" pitchFamily="50" charset="0"/>
            </a:endParaRPr>
          </a:p>
          <a:p>
            <a:r>
              <a:rPr lang="nl-NL" dirty="0">
                <a:solidFill>
                  <a:srgbClr val="00549B"/>
                </a:solidFill>
                <a:latin typeface="Gotham Bold" pitchFamily="50" charset="0"/>
              </a:rPr>
              <a:t>Wijsvinger: Waar ga je naar toe? </a:t>
            </a:r>
            <a:endParaRPr lang="nl-NL" dirty="0" smtClean="0">
              <a:solidFill>
                <a:srgbClr val="00549B"/>
              </a:solidFill>
              <a:latin typeface="Gotham Bold" pitchFamily="50" charset="0"/>
            </a:endParaRPr>
          </a:p>
          <a:p>
            <a:endParaRPr lang="nl-NL" dirty="0">
              <a:solidFill>
                <a:srgbClr val="00549B"/>
              </a:solidFill>
              <a:latin typeface="Gotham Bold" pitchFamily="50" charset="0"/>
            </a:endParaRPr>
          </a:p>
          <a:p>
            <a:r>
              <a:rPr lang="nl-NL" dirty="0">
                <a:solidFill>
                  <a:srgbClr val="00549B"/>
                </a:solidFill>
                <a:latin typeface="Gotham Bold" pitchFamily="50" charset="0"/>
              </a:rPr>
              <a:t>Middel: </a:t>
            </a:r>
            <a:r>
              <a:rPr lang="nl-NL" dirty="0" smtClean="0">
                <a:solidFill>
                  <a:srgbClr val="00549B"/>
                </a:solidFill>
                <a:latin typeface="Gotham Bold" pitchFamily="50" charset="0"/>
              </a:rPr>
              <a:t>waar </a:t>
            </a:r>
            <a:r>
              <a:rPr lang="nl-NL" dirty="0">
                <a:solidFill>
                  <a:srgbClr val="00549B"/>
                </a:solidFill>
                <a:latin typeface="Gotham Bold" pitchFamily="50" charset="0"/>
              </a:rPr>
              <a:t>maak je je boos over? </a:t>
            </a:r>
            <a:endParaRPr lang="nl-NL" dirty="0" smtClean="0">
              <a:solidFill>
                <a:srgbClr val="00549B"/>
              </a:solidFill>
              <a:latin typeface="Gotham Bold" pitchFamily="50" charset="0"/>
            </a:endParaRPr>
          </a:p>
          <a:p>
            <a:endParaRPr lang="nl-NL" dirty="0">
              <a:solidFill>
                <a:srgbClr val="00549B"/>
              </a:solidFill>
              <a:latin typeface="Gotham Bold" pitchFamily="50" charset="0"/>
            </a:endParaRPr>
          </a:p>
          <a:p>
            <a:r>
              <a:rPr lang="nl-NL" dirty="0">
                <a:solidFill>
                  <a:srgbClr val="00549B"/>
                </a:solidFill>
                <a:latin typeface="Gotham Bold" pitchFamily="50" charset="0"/>
              </a:rPr>
              <a:t>Ring: waar blijf je trouw </a:t>
            </a:r>
            <a:r>
              <a:rPr lang="nl-NL" dirty="0" smtClean="0">
                <a:solidFill>
                  <a:srgbClr val="00549B"/>
                </a:solidFill>
                <a:latin typeface="Gotham Bold" pitchFamily="50" charset="0"/>
              </a:rPr>
              <a:t>aan? </a:t>
            </a:r>
          </a:p>
          <a:p>
            <a:endParaRPr lang="nl-NL" dirty="0">
              <a:solidFill>
                <a:srgbClr val="00549B"/>
              </a:solidFill>
              <a:latin typeface="Gotham Bold" pitchFamily="50" charset="0"/>
            </a:endParaRPr>
          </a:p>
          <a:p>
            <a:r>
              <a:rPr lang="nl-NL" dirty="0">
                <a:solidFill>
                  <a:srgbClr val="00549B"/>
                </a:solidFill>
                <a:latin typeface="Gotham Bold" pitchFamily="50" charset="0"/>
              </a:rPr>
              <a:t>Pink: Wat zijn we vergeten? </a:t>
            </a:r>
          </a:p>
          <a:p>
            <a:endParaRPr lang="nl-NL" dirty="0"/>
          </a:p>
        </p:txBody>
      </p:sp>
    </p:spTree>
    <p:extLst>
      <p:ext uri="{BB962C8B-B14F-4D97-AF65-F5344CB8AC3E}">
        <p14:creationId xmlns:p14="http://schemas.microsoft.com/office/powerpoint/2010/main" val="133390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het LAKS	</a:t>
            </a:r>
            <a:endParaRPr lang="nl-NL" dirty="0"/>
          </a:p>
        </p:txBody>
      </p:sp>
      <p:sp>
        <p:nvSpPr>
          <p:cNvPr id="3" name="Tijdelijke aanduiding voor tekst 2"/>
          <p:cNvSpPr>
            <a:spLocks noGrp="1"/>
          </p:cNvSpPr>
          <p:nvPr>
            <p:ph type="body" sz="quarter" idx="11"/>
          </p:nvPr>
        </p:nvSpPr>
        <p:spPr/>
        <p:txBody>
          <a:bodyPr/>
          <a:lstStyle/>
          <a:p>
            <a:r>
              <a:rPr lang="nl-NL" dirty="0" smtClean="0"/>
              <a:t>LAKS = landelijk </a:t>
            </a:r>
            <a:r>
              <a:rPr lang="nl-NL" dirty="0" err="1" smtClean="0"/>
              <a:t>aktie</a:t>
            </a:r>
            <a:r>
              <a:rPr lang="nl-NL" dirty="0" smtClean="0"/>
              <a:t> </a:t>
            </a:r>
            <a:r>
              <a:rPr lang="nl-NL" dirty="0" err="1" smtClean="0"/>
              <a:t>komitee</a:t>
            </a:r>
            <a:r>
              <a:rPr lang="nl-NL" dirty="0" smtClean="0"/>
              <a:t> scholieren</a:t>
            </a:r>
          </a:p>
          <a:p>
            <a:r>
              <a:rPr lang="nl-NL" dirty="0" smtClean="0"/>
              <a:t>Landelijke leerlingenraad </a:t>
            </a:r>
          </a:p>
          <a:p>
            <a:r>
              <a:rPr lang="nl-NL" dirty="0" smtClean="0"/>
              <a:t>Een vereniging: LLR = lid</a:t>
            </a:r>
            <a:endParaRPr lang="nl-NL" dirty="0"/>
          </a:p>
        </p:txBody>
      </p:sp>
    </p:spTree>
    <p:extLst>
      <p:ext uri="{BB962C8B-B14F-4D97-AF65-F5344CB8AC3E}">
        <p14:creationId xmlns:p14="http://schemas.microsoft.com/office/powerpoint/2010/main" val="1421092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LAKS bestuur</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00" y="1690689"/>
            <a:ext cx="7086600" cy="4724400"/>
          </a:xfrm>
          <a:prstGeom prst="rect">
            <a:avLst/>
          </a:prstGeom>
        </p:spPr>
      </p:pic>
    </p:spTree>
    <p:extLst>
      <p:ext uri="{BB962C8B-B14F-4D97-AF65-F5344CB8AC3E}">
        <p14:creationId xmlns:p14="http://schemas.microsoft.com/office/powerpoint/2010/main" val="3138980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leerlingen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179" y="1690689"/>
            <a:ext cx="7713171" cy="4338658"/>
          </a:xfrm>
          <a:prstGeom prst="rect">
            <a:avLst/>
          </a:prstGeom>
        </p:spPr>
      </p:pic>
    </p:spTree>
    <p:extLst>
      <p:ext uri="{BB962C8B-B14F-4D97-AF65-F5344CB8AC3E}">
        <p14:creationId xmlns:p14="http://schemas.microsoft.com/office/powerpoint/2010/main" val="3247981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minister</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795547" y="1952711"/>
            <a:ext cx="5112328" cy="3834246"/>
          </a:xfrm>
          <a:prstGeom prst="rect">
            <a:avLst/>
          </a:prstGeom>
        </p:spPr>
      </p:pic>
    </p:spTree>
    <p:extLst>
      <p:ext uri="{BB962C8B-B14F-4D97-AF65-F5344CB8AC3E}">
        <p14:creationId xmlns:p14="http://schemas.microsoft.com/office/powerpoint/2010/main" val="2440717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Tweede Kamer</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901" y="1820234"/>
            <a:ext cx="7712811" cy="4338457"/>
          </a:xfrm>
          <a:prstGeom prst="rect">
            <a:avLst/>
          </a:prstGeom>
        </p:spPr>
      </p:pic>
    </p:spTree>
    <p:extLst>
      <p:ext uri="{BB962C8B-B14F-4D97-AF65-F5344CB8AC3E}">
        <p14:creationId xmlns:p14="http://schemas.microsoft.com/office/powerpoint/2010/main" val="4132588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Activiteiten voor jullie! </a:t>
            </a:r>
            <a:endParaRPr lang="nl-NL" dirty="0"/>
          </a:p>
        </p:txBody>
      </p:sp>
      <p:sp>
        <p:nvSpPr>
          <p:cNvPr id="3" name="Tijdelijke aanduiding voor tekst 2"/>
          <p:cNvSpPr>
            <a:spLocks noGrp="1"/>
          </p:cNvSpPr>
          <p:nvPr>
            <p:ph type="body" sz="quarter" idx="11"/>
          </p:nvPr>
        </p:nvSpPr>
        <p:spPr>
          <a:xfrm>
            <a:off x="628650" y="1900239"/>
            <a:ext cx="7886700" cy="3275266"/>
          </a:xfrm>
        </p:spPr>
        <p:txBody>
          <a:bodyPr>
            <a:normAutofit fontScale="70000" lnSpcReduction="20000"/>
          </a:bodyPr>
          <a:lstStyle/>
          <a:p>
            <a:r>
              <a:rPr lang="nl-NL" sz="3300" dirty="0" smtClean="0"/>
              <a:t>Verder werken aan de plannen?</a:t>
            </a:r>
          </a:p>
          <a:p>
            <a:pPr lvl="1"/>
            <a:r>
              <a:rPr lang="nl-NL" sz="2900" dirty="0" smtClean="0"/>
              <a:t>9 Oktober (Bij ons op kantoor). Meld je aan via laks.nl/masterklas</a:t>
            </a:r>
            <a:endParaRPr lang="nl-NL" sz="2900" dirty="0" smtClean="0"/>
          </a:p>
          <a:p>
            <a:endParaRPr lang="nl-NL" sz="3300" dirty="0"/>
          </a:p>
          <a:p>
            <a:r>
              <a:rPr lang="nl-NL" sz="3300" dirty="0" smtClean="0"/>
              <a:t>Algemene ledenvergadering: </a:t>
            </a:r>
          </a:p>
          <a:p>
            <a:pPr lvl="1"/>
            <a:r>
              <a:rPr lang="nl-NL" sz="2900" dirty="0" smtClean="0"/>
              <a:t>22 en 23 september in de </a:t>
            </a:r>
            <a:r>
              <a:rPr lang="nl-NL" sz="2900" dirty="0" err="1" smtClean="0"/>
              <a:t>StayOkay</a:t>
            </a:r>
            <a:r>
              <a:rPr lang="nl-NL" sz="2900" dirty="0" smtClean="0"/>
              <a:t> in Amsterdam</a:t>
            </a:r>
          </a:p>
          <a:p>
            <a:r>
              <a:rPr lang="nl-NL" sz="3300" dirty="0" err="1" smtClean="0"/>
              <a:t>PizzaPanel</a:t>
            </a:r>
            <a:r>
              <a:rPr lang="nl-NL" sz="3300" dirty="0" smtClean="0"/>
              <a:t>	</a:t>
            </a:r>
            <a:endParaRPr lang="nl-NL" sz="3300" dirty="0" smtClean="0"/>
          </a:p>
          <a:p>
            <a:pPr lvl="1"/>
            <a:r>
              <a:rPr lang="nl-NL" sz="2900" dirty="0" smtClean="0"/>
              <a:t>4 oktober (Bij ons op kantoor)</a:t>
            </a:r>
            <a:r>
              <a:rPr lang="nl-NL" sz="2900" dirty="0" smtClean="0"/>
              <a:t>	</a:t>
            </a:r>
            <a:endParaRPr lang="nl-NL" sz="2900" dirty="0"/>
          </a:p>
          <a:p>
            <a:r>
              <a:rPr lang="nl-NL" sz="3300" dirty="0" smtClean="0"/>
              <a:t>VMBO Panel 		</a:t>
            </a:r>
            <a:endParaRPr lang="nl-NL" sz="3300" dirty="0"/>
          </a:p>
          <a:p>
            <a:pPr lvl="1"/>
            <a:r>
              <a:rPr lang="nl-NL" sz="2900" dirty="0" smtClean="0"/>
              <a:t>26 september (Bij ons op kantoor)</a:t>
            </a:r>
            <a:endParaRPr lang="nl-NL" sz="2900" dirty="0" smtClean="0"/>
          </a:p>
          <a:p>
            <a:endParaRPr lang="nl-NL" dirty="0"/>
          </a:p>
        </p:txBody>
      </p:sp>
    </p:spTree>
    <p:extLst>
      <p:ext uri="{BB962C8B-B14F-4D97-AF65-F5344CB8AC3E}">
        <p14:creationId xmlns:p14="http://schemas.microsoft.com/office/powerpoint/2010/main" val="2710127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Kom een keer bij ons op bezoek! En volg ons op insta of twitter</a:t>
            </a:r>
            <a:endParaRPr lang="nl-NL" dirty="0"/>
          </a:p>
        </p:txBody>
      </p:sp>
      <p:pic>
        <p:nvPicPr>
          <p:cNvPr id="8" name="Afbeelding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6801" y="2439694"/>
            <a:ext cx="5616078" cy="2969501"/>
          </a:xfrm>
          <a:prstGeom prst="rect">
            <a:avLst/>
          </a:prstGeom>
        </p:spPr>
      </p:pic>
    </p:spTree>
    <p:extLst>
      <p:ext uri="{BB962C8B-B14F-4D97-AF65-F5344CB8AC3E}">
        <p14:creationId xmlns:p14="http://schemas.microsoft.com/office/powerpoint/2010/main" val="3131289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44114"/>
            <a:ext cx="7886700" cy="2852737"/>
          </a:xfrm>
        </p:spPr>
        <p:txBody>
          <a:bodyPr/>
          <a:lstStyle/>
          <a:p>
            <a:r>
              <a:rPr lang="nl-NL" dirty="0" smtClean="0"/>
              <a:t>Dank voor </a:t>
            </a:r>
            <a:r>
              <a:rPr lang="nl-NL" dirty="0" smtClean="0">
                <a:solidFill>
                  <a:srgbClr val="69BF80"/>
                </a:solidFill>
              </a:rPr>
              <a:t>jullie</a:t>
            </a:r>
            <a:r>
              <a:rPr lang="nl-NL" dirty="0" smtClean="0"/>
              <a:t> aandacht!</a:t>
            </a:r>
            <a:endParaRPr lang="nl-NL" dirty="0"/>
          </a:p>
        </p:txBody>
      </p:sp>
      <p:pic>
        <p:nvPicPr>
          <p:cNvPr id="4" name="Afbeelding 3"/>
          <p:cNvPicPr>
            <a:picLocks noChangeAspect="1"/>
          </p:cNvPicPr>
          <p:nvPr/>
        </p:nvPicPr>
        <p:blipFill rotWithShape="1">
          <a:blip r:embed="rId2"/>
          <a:srcRect l="7189" t="49417" r="4177" b="14645"/>
          <a:stretch/>
        </p:blipFill>
        <p:spPr>
          <a:xfrm>
            <a:off x="0" y="4771103"/>
            <a:ext cx="9142360" cy="2086897"/>
          </a:xfrm>
          <a:prstGeom prst="rect">
            <a:avLst/>
          </a:prstGeom>
        </p:spPr>
      </p:pic>
    </p:spTree>
    <p:extLst>
      <p:ext uri="{BB962C8B-B14F-4D97-AF65-F5344CB8AC3E}">
        <p14:creationId xmlns:p14="http://schemas.microsoft.com/office/powerpoint/2010/main" val="1107224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tekst 2"/>
          <p:cNvSpPr>
            <a:spLocks noGrp="1"/>
          </p:cNvSpPr>
          <p:nvPr>
            <p:ph type="body" sz="quarter" idx="1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1576387"/>
            <a:ext cx="5143500" cy="3705225"/>
          </a:xfrm>
          <a:prstGeom prst="rect">
            <a:avLst/>
          </a:prstGeom>
        </p:spPr>
      </p:pic>
    </p:spTree>
    <p:extLst>
      <p:ext uri="{BB962C8B-B14F-4D97-AF65-F5344CB8AC3E}">
        <p14:creationId xmlns:p14="http://schemas.microsoft.com/office/powerpoint/2010/main" val="34147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36E9D"/>
                </a:solidFill>
              </a:rPr>
              <a:t>Over de leerlingenraad</a:t>
            </a:r>
            <a:endParaRPr lang="nl-NL" dirty="0">
              <a:solidFill>
                <a:srgbClr val="E36E9D"/>
              </a:solidFill>
            </a:endParaRPr>
          </a:p>
        </p:txBody>
      </p:sp>
      <p:sp>
        <p:nvSpPr>
          <p:cNvPr id="3" name="Tijdelijke aanduiding voor tekst 2"/>
          <p:cNvSpPr>
            <a:spLocks noGrp="1"/>
          </p:cNvSpPr>
          <p:nvPr>
            <p:ph type="body" sz="quarter" idx="11"/>
          </p:nvPr>
        </p:nvSpPr>
        <p:spPr/>
        <p:txBody>
          <a:bodyPr>
            <a:normAutofit/>
          </a:bodyPr>
          <a:lstStyle/>
          <a:p>
            <a:pPr marL="0" indent="0" algn="ctr">
              <a:buNone/>
            </a:pPr>
            <a:r>
              <a:rPr lang="nl-NL" sz="2000" dirty="0">
                <a:solidFill>
                  <a:srgbClr val="00549B"/>
                </a:solidFill>
              </a:rPr>
              <a:t>https://lessonup.io/app/lesson/6NWYNSQ3TPTsW6MS2/vHw4RSvWzzs9hH8Ak</a:t>
            </a:r>
          </a:p>
        </p:txBody>
      </p:sp>
      <p:pic>
        <p:nvPicPr>
          <p:cNvPr id="4" name="Picture 2" descr="Picture 2">
            <a:hlinkClick r:id="rId3"/>
          </p:cNvPr>
          <p:cNvPicPr>
            <a:picLocks noChangeAspect="1"/>
          </p:cNvPicPr>
          <p:nvPr/>
        </p:nvPicPr>
        <p:blipFill>
          <a:blip r:embed="rId4">
            <a:extLst>
              <a:ext uri="{BEBA8EAE-BF5A-486C-A8C5-ECC9F3942E4B}">
                <a14:imgProps xmlns:a14="http://schemas.microsoft.com/office/drawing/2010/main">
                  <a14:imgLayer r:embed="rId5">
                    <a14:imgEffect>
                      <a14:backgroundRemoval t="0" b="95181" l="267" r="96000"/>
                    </a14:imgEffect>
                  </a14:imgLayer>
                </a14:imgProps>
              </a:ext>
            </a:extLst>
          </a:blip>
          <a:srcRect l="9239" r="9239"/>
          <a:stretch>
            <a:fillRect/>
          </a:stretch>
        </p:blipFill>
        <p:spPr>
          <a:xfrm rot="21394470">
            <a:off x="2904306" y="2733532"/>
            <a:ext cx="3335387" cy="2716667"/>
          </a:xfrm>
          <a:prstGeom prst="rect">
            <a:avLst/>
          </a:prstGeom>
          <a:ln w="12700">
            <a:miter lim="400000"/>
          </a:ln>
        </p:spPr>
      </p:pic>
    </p:spTree>
    <p:extLst>
      <p:ext uri="{BB962C8B-B14F-4D97-AF65-F5344CB8AC3E}">
        <p14:creationId xmlns:p14="http://schemas.microsoft.com/office/powerpoint/2010/main" val="49292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 vandaag gaan doen: 		</a:t>
            </a:r>
            <a:endParaRPr lang="nl-NL" dirty="0"/>
          </a:p>
        </p:txBody>
      </p:sp>
      <p:sp>
        <p:nvSpPr>
          <p:cNvPr id="3" name="Tijdelijke aanduiding voor tekst 2"/>
          <p:cNvSpPr>
            <a:spLocks noGrp="1"/>
          </p:cNvSpPr>
          <p:nvPr>
            <p:ph type="body" sz="quarter" idx="11"/>
          </p:nvPr>
        </p:nvSpPr>
        <p:spPr/>
        <p:txBody>
          <a:bodyPr/>
          <a:lstStyle/>
          <a:p>
            <a:r>
              <a:rPr lang="nl-NL" dirty="0" smtClean="0"/>
              <a:t>Ideeën verzamelen</a:t>
            </a:r>
          </a:p>
          <a:p>
            <a:r>
              <a:rPr lang="nl-NL" dirty="0" smtClean="0"/>
              <a:t>Direct wat doen! (posters,  contact, actieplan, promotieplan) </a:t>
            </a:r>
          </a:p>
          <a:p>
            <a:r>
              <a:rPr lang="nl-NL" dirty="0" smtClean="0"/>
              <a:t>Samenwerken</a:t>
            </a:r>
            <a:endParaRPr lang="nl-NL" dirty="0"/>
          </a:p>
        </p:txBody>
      </p:sp>
    </p:spTree>
    <p:extLst>
      <p:ext uri="{BB962C8B-B14F-4D97-AF65-F5344CB8AC3E}">
        <p14:creationId xmlns:p14="http://schemas.microsoft.com/office/powerpoint/2010/main" val="361342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dirty="0" smtClean="0"/>
              <a:t>Grote Plannen Brainstorm</a:t>
            </a:r>
            <a:endParaRPr lang="nl-NL" dirty="0"/>
          </a:p>
        </p:txBody>
      </p:sp>
    </p:spTree>
    <p:extLst>
      <p:ext uri="{BB962C8B-B14F-4D97-AF65-F5344CB8AC3E}">
        <p14:creationId xmlns:p14="http://schemas.microsoft.com/office/powerpoint/2010/main" val="422821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hebben jullie voor plannen voor komend jaar? </a:t>
            </a:r>
          </a:p>
        </p:txBody>
      </p:sp>
      <p:sp>
        <p:nvSpPr>
          <p:cNvPr id="3" name="Titel 2"/>
          <p:cNvSpPr>
            <a:spLocks noGrp="1"/>
          </p:cNvSpPr>
          <p:nvPr>
            <p:ph type="ctrTitle"/>
          </p:nvPr>
        </p:nvSpPr>
        <p:spPr/>
        <p:txBody>
          <a:bodyPr>
            <a:normAutofit/>
          </a:bodyPr>
          <a:lstStyle/>
          <a:p>
            <a:r>
              <a:rPr lang="nl-NL" sz="3200" dirty="0" err="1" smtClean="0"/>
              <a:t>Ideëen</a:t>
            </a:r>
            <a:r>
              <a:rPr lang="nl-NL" sz="3200" dirty="0" smtClean="0"/>
              <a:t> voor de leerlingenraad</a:t>
            </a:r>
            <a:endParaRPr lang="nl-NL" sz="3200" dirty="0"/>
          </a:p>
        </p:txBody>
      </p:sp>
    </p:spTree>
    <p:extLst>
      <p:ext uri="{BB962C8B-B14F-4D97-AF65-F5344CB8AC3E}">
        <p14:creationId xmlns:p14="http://schemas.microsoft.com/office/powerpoint/2010/main" val="943849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851484" y="740003"/>
            <a:ext cx="3441032" cy="1321554"/>
          </a:xfrm>
        </p:spPr>
        <p:txBody>
          <a:bodyPr>
            <a:normAutofit/>
          </a:bodyPr>
          <a:lstStyle/>
          <a:p>
            <a:r>
              <a:rPr lang="nl-NL" sz="3200" dirty="0" smtClean="0"/>
              <a:t>Samenwerken</a:t>
            </a:r>
            <a:endParaRPr lang="nl-NL" sz="3200" dirty="0"/>
          </a:p>
        </p:txBody>
      </p:sp>
      <p:sp>
        <p:nvSpPr>
          <p:cNvPr id="4" name="Tekstvak 3"/>
          <p:cNvSpPr txBox="1"/>
          <p:nvPr/>
        </p:nvSpPr>
        <p:spPr>
          <a:xfrm>
            <a:off x="773083" y="4305992"/>
            <a:ext cx="7597833" cy="1200329"/>
          </a:xfrm>
          <a:prstGeom prst="rect">
            <a:avLst/>
          </a:prstGeom>
          <a:noFill/>
        </p:spPr>
        <p:txBody>
          <a:bodyPr wrap="square" rtlCol="0">
            <a:spAutoFit/>
          </a:bodyPr>
          <a:lstStyle/>
          <a:p>
            <a:pPr algn="ctr"/>
            <a:r>
              <a:rPr lang="nl-NL" sz="2400" dirty="0" smtClean="0">
                <a:solidFill>
                  <a:srgbClr val="00549B"/>
                </a:solidFill>
                <a:latin typeface="Gotham Bold" pitchFamily="50" charset="0"/>
              </a:rPr>
              <a:t>Wat is belangrijk voor </a:t>
            </a:r>
            <a:r>
              <a:rPr lang="nl-NL" sz="2400" dirty="0" smtClean="0">
                <a:solidFill>
                  <a:srgbClr val="FCB24C"/>
                </a:solidFill>
                <a:latin typeface="Gotham Bold" pitchFamily="50" charset="0"/>
              </a:rPr>
              <a:t>goede</a:t>
            </a:r>
            <a:r>
              <a:rPr lang="nl-NL" sz="2400" dirty="0" smtClean="0">
                <a:latin typeface="Gotham Bold" pitchFamily="50" charset="0"/>
              </a:rPr>
              <a:t> </a:t>
            </a:r>
            <a:r>
              <a:rPr lang="nl-NL" sz="2400" dirty="0" smtClean="0">
                <a:solidFill>
                  <a:srgbClr val="00549B"/>
                </a:solidFill>
                <a:latin typeface="Gotham Bold" pitchFamily="50" charset="0"/>
              </a:rPr>
              <a:t>samenwerking?</a:t>
            </a:r>
          </a:p>
          <a:p>
            <a:pPr algn="ctr"/>
            <a:endParaRPr lang="nl-NL" sz="2400" dirty="0">
              <a:solidFill>
                <a:srgbClr val="00549B"/>
              </a:solidFill>
              <a:latin typeface="Gotham Bold" pitchFamily="50" charset="0"/>
            </a:endParaRPr>
          </a:p>
          <a:p>
            <a:pPr algn="ctr"/>
            <a:r>
              <a:rPr lang="nl-NL" sz="2400" dirty="0" smtClean="0">
                <a:solidFill>
                  <a:srgbClr val="00549B"/>
                </a:solidFill>
                <a:latin typeface="Gotham Bold" pitchFamily="50" charset="0"/>
              </a:rPr>
              <a:t>Hoe gaat het met </a:t>
            </a:r>
            <a:r>
              <a:rPr lang="nl-NL" sz="2400" dirty="0" smtClean="0">
                <a:solidFill>
                  <a:srgbClr val="FCB24C"/>
                </a:solidFill>
                <a:latin typeface="Gotham Bold" pitchFamily="50" charset="0"/>
              </a:rPr>
              <a:t>jullie</a:t>
            </a:r>
            <a:r>
              <a:rPr lang="nl-NL" sz="2400" dirty="0" smtClean="0">
                <a:solidFill>
                  <a:srgbClr val="00549B"/>
                </a:solidFill>
                <a:latin typeface="Gotham Bold" pitchFamily="50" charset="0"/>
              </a:rPr>
              <a:t> samenwerking?</a:t>
            </a:r>
            <a:endParaRPr lang="nl-NL" sz="2400" dirty="0">
              <a:solidFill>
                <a:srgbClr val="00549B"/>
              </a:solidFill>
              <a:latin typeface="Gotham Bold" pitchFamily="50" charset="0"/>
            </a:endParaRPr>
          </a:p>
        </p:txBody>
      </p:sp>
    </p:spTree>
    <p:extLst>
      <p:ext uri="{BB962C8B-B14F-4D97-AF65-F5344CB8AC3E}">
        <p14:creationId xmlns:p14="http://schemas.microsoft.com/office/powerpoint/2010/main" val="671549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el met tekst">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91F5BE57-4D9E-4E51-AEE1-EBD808E293B5}"/>
    </a:ext>
  </a:extLst>
</a:theme>
</file>

<file path=ppt/theme/theme2.xml><?xml version="1.0" encoding="utf-8"?>
<a:theme xmlns:a="http://schemas.openxmlformats.org/drawingml/2006/main" name="Nieuw onderdeel">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53576263-567C-4E24-85A8-8DAFB13DF2FC}"/>
    </a:ext>
  </a:extLst>
</a:theme>
</file>

<file path=ppt/theme/theme3.xml><?xml version="1.0" encoding="utf-8"?>
<a:theme xmlns:a="http://schemas.openxmlformats.org/drawingml/2006/main" name="Titel met tekst kleurrijk">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18ED5FE1-CBDE-4E36-B673-817055C5D3AB}"/>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 nieuwe huisstijl</Template>
  <TotalTime>1269</TotalTime>
  <Words>1538</Words>
  <Application>Microsoft Office PowerPoint</Application>
  <PresentationFormat>Diavoorstelling (4:3)</PresentationFormat>
  <Paragraphs>209</Paragraphs>
  <Slides>39</Slides>
  <Notes>26</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39</vt:i4>
      </vt:variant>
    </vt:vector>
  </HeadingPairs>
  <TitlesOfParts>
    <vt:vector size="50" baseType="lpstr">
      <vt:lpstr>Gotham Black</vt:lpstr>
      <vt:lpstr>Times New Roman</vt:lpstr>
      <vt:lpstr>Gotham Bold</vt:lpstr>
      <vt:lpstr>Calibri</vt:lpstr>
      <vt:lpstr>Arial</vt:lpstr>
      <vt:lpstr>Gill Sans MT</vt:lpstr>
      <vt:lpstr>Wingdings</vt:lpstr>
      <vt:lpstr>Cabin</vt:lpstr>
      <vt:lpstr>Titel met tekst</vt:lpstr>
      <vt:lpstr>Nieuw onderdeel</vt:lpstr>
      <vt:lpstr>Titel met tekst kleurrijk</vt:lpstr>
      <vt:lpstr>Rule Your School!</vt:lpstr>
      <vt:lpstr>Kennismakingsbingo</vt:lpstr>
      <vt:lpstr>PowerPoint-presentatie</vt:lpstr>
      <vt:lpstr>PowerPoint-presentatie</vt:lpstr>
      <vt:lpstr>Over de leerlingenraad</vt:lpstr>
      <vt:lpstr>Wat we vandaag gaan doen:   </vt:lpstr>
      <vt:lpstr>Grote Plannen Brainstorm</vt:lpstr>
      <vt:lpstr>Ideëen voor de leerlingenraad</vt:lpstr>
      <vt:lpstr>Samenwerken</vt:lpstr>
      <vt:lpstr>Pauze!</vt:lpstr>
      <vt:lpstr>even spelletje spelen </vt:lpstr>
      <vt:lpstr>Bekendheid op school</vt:lpstr>
      <vt:lpstr>Waarom is het belangrijk?</vt:lpstr>
      <vt:lpstr>PowerPoint-presentatie</vt:lpstr>
      <vt:lpstr>Hoe kun je bekender worden?</vt:lpstr>
      <vt:lpstr>tipje: gewoon beginnen </vt:lpstr>
      <vt:lpstr>Overtuigingspel</vt:lpstr>
      <vt:lpstr>Promotiepraatje Leerlingenraaden</vt:lpstr>
      <vt:lpstr>PowerPoint-presentatie</vt:lpstr>
      <vt:lpstr>10 minuten voorbereiden</vt:lpstr>
      <vt:lpstr>Mail 1:  fietsenstalling </vt:lpstr>
      <vt:lpstr>Mail 2:  onderzoek </vt:lpstr>
      <vt:lpstr>Mail 3:  strafregels </vt:lpstr>
      <vt:lpstr>Mail 4:   kantine </vt:lpstr>
      <vt:lpstr>Oplossingen bespreken</vt:lpstr>
      <vt:lpstr>TO DO List + actieplan</vt:lpstr>
      <vt:lpstr>Aandachtspunten:</vt:lpstr>
      <vt:lpstr>PowerPoint-presentatie</vt:lpstr>
      <vt:lpstr>PowerPoint-presentatie</vt:lpstr>
      <vt:lpstr>En hoe nu verder?</vt:lpstr>
      <vt:lpstr>PowerPoint-presentatie</vt:lpstr>
      <vt:lpstr>Wat is het LAKS </vt:lpstr>
      <vt:lpstr>LAKS bestuur</vt:lpstr>
      <vt:lpstr>Overleggen met de leerlingen</vt:lpstr>
      <vt:lpstr>Overleggen met de minister</vt:lpstr>
      <vt:lpstr>Overleggen met de Tweede Kamer</vt:lpstr>
      <vt:lpstr>Activiteiten voor jullie! </vt:lpstr>
      <vt:lpstr>Kom een keer bij ons op bezoek! En volg ons op insta of twitter</vt:lpstr>
      <vt:lpstr>Dank voor jullie aandacht!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Pim de Vente</dc:creator>
  <cp:lastModifiedBy>Sharifah Redan</cp:lastModifiedBy>
  <cp:revision>79</cp:revision>
  <dcterms:created xsi:type="dcterms:W3CDTF">2018-01-09T08:52:30Z</dcterms:created>
  <dcterms:modified xsi:type="dcterms:W3CDTF">2019-09-12T09:02:45Z</dcterms:modified>
</cp:coreProperties>
</file>