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33"/>
  </p:notesMasterIdLst>
  <p:sldIdLst>
    <p:sldId id="256" r:id="rId4"/>
    <p:sldId id="257" r:id="rId5"/>
    <p:sldId id="258" r:id="rId6"/>
    <p:sldId id="266" r:id="rId7"/>
    <p:sldId id="265" r:id="rId8"/>
    <p:sldId id="263" r:id="rId9"/>
    <p:sldId id="262" r:id="rId10"/>
    <p:sldId id="267" r:id="rId11"/>
    <p:sldId id="268" r:id="rId12"/>
    <p:sldId id="274" r:id="rId13"/>
    <p:sldId id="275" r:id="rId14"/>
    <p:sldId id="273" r:id="rId15"/>
    <p:sldId id="276" r:id="rId16"/>
    <p:sldId id="277" r:id="rId17"/>
    <p:sldId id="261" r:id="rId18"/>
    <p:sldId id="272" r:id="rId19"/>
    <p:sldId id="291" r:id="rId20"/>
    <p:sldId id="292" r:id="rId21"/>
    <p:sldId id="293" r:id="rId22"/>
    <p:sldId id="295" r:id="rId23"/>
    <p:sldId id="279" r:id="rId24"/>
    <p:sldId id="281" r:id="rId25"/>
    <p:sldId id="282" r:id="rId26"/>
    <p:sldId id="284" r:id="rId27"/>
    <p:sldId id="290" r:id="rId28"/>
    <p:sldId id="288" r:id="rId29"/>
    <p:sldId id="278" r:id="rId30"/>
    <p:sldId id="287" r:id="rId31"/>
    <p:sldId id="286" r:id="rId32"/>
  </p:sldIdLst>
  <p:sldSz cx="9144000" cy="6858000" type="screen4x3"/>
  <p:notesSz cx="6858000" cy="9144000"/>
  <p:embeddedFontLst>
    <p:embeddedFont>
      <p:font typeface="Gill Sans MT" panose="020B0502020104020203"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Gotham Bold" pitchFamily="50" charset="0"/>
      <p:regular r:id="rId42"/>
      <p:bold r:id="rId43"/>
    </p:embeddedFont>
    <p:embeddedFont>
      <p:font typeface="Gotham Black" panose="02000603040000020004" pitchFamily="2" charset="0"/>
      <p:bold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24C"/>
    <a:srgbClr val="E36E9D"/>
    <a:srgbClr val="F0D94F"/>
    <a:srgbClr val="00549B"/>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3" autoAdjust="0"/>
    <p:restoredTop sz="74453" autoAdjust="0"/>
  </p:normalViewPr>
  <p:slideViewPr>
    <p:cSldViewPr snapToGrid="0">
      <p:cViewPr varScale="1">
        <p:scale>
          <a:sx n="53" d="100"/>
          <a:sy n="53" d="100"/>
        </p:scale>
        <p:origin x="90"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1DD16-A727-4095-B4B9-8697EB38DE41}" type="datetimeFigureOut">
              <a:rPr lang="nl-NL" smtClean="0"/>
              <a:t>25-3-2019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4FF87-155D-4C83-BCE5-35FC02278DB2}" type="slidenum">
              <a:rPr lang="nl-NL" smtClean="0"/>
              <a:t>‹nr.›</a:t>
            </a:fld>
            <a:endParaRPr lang="nl-NL"/>
          </a:p>
        </p:txBody>
      </p:sp>
    </p:spTree>
    <p:extLst>
      <p:ext uri="{BB962C8B-B14F-4D97-AF65-F5344CB8AC3E}">
        <p14:creationId xmlns:p14="http://schemas.microsoft.com/office/powerpoint/2010/main" val="398220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Leerlingen stromen</a:t>
            </a:r>
            <a:r>
              <a:rPr lang="nl-NL" sz="1200" kern="1200" baseline="0" dirty="0">
                <a:solidFill>
                  <a:schemeClr val="tx1"/>
                </a:solidFill>
                <a:effectLst/>
                <a:latin typeface="+mn-lt"/>
                <a:ea typeface="+mn-ea"/>
                <a:cs typeface="+mn-cs"/>
              </a:rPr>
              <a:t> binnen, heet ze welkom en stel jezelf voor. </a:t>
            </a:r>
          </a:p>
          <a:p>
            <a:endParaRPr lang="nl-NL" sz="1200" kern="1200" baseline="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11:00-11:15 </a:t>
            </a:r>
            <a:r>
              <a:rPr lang="nl-NL" sz="1200" b="1" kern="1200" dirty="0">
                <a:solidFill>
                  <a:schemeClr val="tx1"/>
                </a:solidFill>
                <a:effectLst/>
                <a:latin typeface="+mn-lt"/>
                <a:ea typeface="+mn-ea"/>
                <a:cs typeface="+mn-cs"/>
              </a:rPr>
              <a:t>Welkom, wat is het LAKS?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11:15-11:30 </a:t>
            </a:r>
            <a:r>
              <a:rPr lang="nl-NL" sz="1200" b="1" kern="1200" dirty="0">
                <a:solidFill>
                  <a:schemeClr val="tx1"/>
                </a:solidFill>
                <a:effectLst/>
                <a:latin typeface="+mn-lt"/>
                <a:ea typeface="+mn-ea"/>
                <a:cs typeface="+mn-cs"/>
              </a:rPr>
              <a:t>Wat is kansenongelijkheid en waarom vinden we dat zo belangrijk?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11:30-12:30 </a:t>
            </a:r>
            <a:r>
              <a:rPr lang="nl-NL" sz="1200" b="1" kern="1200" dirty="0">
                <a:solidFill>
                  <a:schemeClr val="tx1"/>
                </a:solidFill>
                <a:effectLst/>
                <a:latin typeface="+mn-lt"/>
                <a:ea typeface="+mn-ea"/>
                <a:cs typeface="+mn-cs"/>
              </a:rPr>
              <a:t>Dilemmagame “Wat zijn jouw kansen”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12:30 – 12:45 </a:t>
            </a:r>
            <a:r>
              <a:rPr lang="nl-NL" sz="1200" b="1" kern="1200" dirty="0">
                <a:solidFill>
                  <a:schemeClr val="tx1"/>
                </a:solidFill>
                <a:effectLst/>
                <a:latin typeface="+mn-lt"/>
                <a:ea typeface="+mn-ea"/>
                <a:cs typeface="+mn-cs"/>
              </a:rPr>
              <a:t>Pauze </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12:45 – 13:15 </a:t>
            </a:r>
            <a:r>
              <a:rPr lang="nl-NL" sz="1200" b="1" kern="1200" dirty="0">
                <a:solidFill>
                  <a:schemeClr val="tx1"/>
                </a:solidFill>
                <a:effectLst/>
                <a:latin typeface="+mn-lt"/>
                <a:ea typeface="+mn-ea"/>
                <a:cs typeface="+mn-cs"/>
              </a:rPr>
              <a:t>Nabespreking Dilemmagame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13:15 – 13:30 </a:t>
            </a:r>
            <a:r>
              <a:rPr lang="nl-NL" sz="1200" b="1" kern="1200" dirty="0">
                <a:solidFill>
                  <a:schemeClr val="tx1"/>
                </a:solidFill>
                <a:effectLst/>
                <a:latin typeface="+mn-lt"/>
                <a:ea typeface="+mn-ea"/>
                <a:cs typeface="+mn-cs"/>
              </a:rPr>
              <a:t>Enquête en discussie: Wat vind jij van kansenongelijkheid?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13:30 </a:t>
            </a:r>
            <a:r>
              <a:rPr lang="nl-NL" sz="1200" b="1" kern="1200" dirty="0">
                <a:solidFill>
                  <a:schemeClr val="tx1"/>
                </a:solidFill>
                <a:effectLst/>
                <a:latin typeface="+mn-lt"/>
                <a:ea typeface="+mn-ea"/>
                <a:cs typeface="+mn-cs"/>
              </a:rPr>
              <a:t>Afsluiting en evaluatie</a:t>
            </a:r>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1</a:t>
            </a:fld>
            <a:endParaRPr lang="nl-NL"/>
          </a:p>
        </p:txBody>
      </p:sp>
    </p:spTree>
    <p:extLst>
      <p:ext uri="{BB962C8B-B14F-4D97-AF65-F5344CB8AC3E}">
        <p14:creationId xmlns:p14="http://schemas.microsoft.com/office/powerpoint/2010/main" val="31574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Vroege Selectie: In Nederland ga je al op je twaalfde naar de middelbare school. Dat is vrij vroeg. Op die leeftijd zijn vooral jongens (sorry) vaak nog erg speels en minder bewust bezig met leren. Daarnaast weet eigenlijk bijna niemand dan waar hij heen wilt en welke opleiding daarvoor nodig is. Doordat we zo vroeg ‘ selecteren’  zoals het toebedelen aan </a:t>
            </a:r>
            <a:r>
              <a:rPr lang="nl-NL" dirty="0" err="1"/>
              <a:t>niveau’s</a:t>
            </a:r>
            <a:r>
              <a:rPr lang="nl-NL" dirty="0"/>
              <a:t> heet, krijgen sommige leerlingen niet de kans om te laten zien wat ze nou echt in zich hebben. Hun niveau wordt om verschillende redenen onderschat. En Het Nederlands onderwijs is erg trapsgewijs, maar wat het filmpje al aangaf: het is erg moeilijk om op te stijgen. Zo heb je op de middelbare school nu op sommige scholen hoge cijfers nodig of juist een extra vak om van vmbo naar havo of havo naar vwo te gaan. Maar ook van het MBO naar het HBO of Hbo naar de UNI zijn er veel dingen die je tegen kunt hebben. Kortom: Onderschatting bij bijvoorbeeld de Eindtoets in Groep 8, kan tot gevolg hebben dat je het nooit meer inhaalt. </a:t>
            </a:r>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11</a:t>
            </a:fld>
            <a:endParaRPr lang="nl-NL"/>
          </a:p>
        </p:txBody>
      </p:sp>
    </p:spTree>
    <p:extLst>
      <p:ext uri="{BB962C8B-B14F-4D97-AF65-F5344CB8AC3E}">
        <p14:creationId xmlns:p14="http://schemas.microsoft.com/office/powerpoint/2010/main" val="346002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Brutalen hebben de halve wereld. In het filmpje zeiden ze het al: de ouders van Roderick hebben de school onder druk gezet. Nu is onder druk zetten natuurlijk wel een heel groot iets, maar het helpt als jij en je ouders voor jezelf op kunnen komen. Als je af en toe ferm durft te zeggen dat je het niet eens bent met de manier van doen</a:t>
            </a:r>
            <a:r>
              <a:rPr lang="nl-NL" dirty="0" smtClean="0"/>
              <a:t>.</a:t>
            </a:r>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12</a:t>
            </a:fld>
            <a:endParaRPr lang="nl-NL"/>
          </a:p>
        </p:txBody>
      </p:sp>
    </p:spTree>
    <p:extLst>
      <p:ext uri="{BB962C8B-B14F-4D97-AF65-F5344CB8AC3E}">
        <p14:creationId xmlns:p14="http://schemas.microsoft.com/office/powerpoint/2010/main" val="216105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Type school: Ook het type school kan uitmaken. Geven er goede docenten les, is er genoeg geld voor kwalitatief goede lessen (of gaat een groot deel van het geld naar extra ondersteuning omdat er veel leerlingen met een achterstand binnenkomen?). Goed onderwijs zorgt er uiteindelijk voor dat je beter leert en een grotere kans op succes hebt. Dit is daarom belangrijk. </a:t>
            </a:r>
            <a:endParaRPr lang="nl-NL" dirty="0" smtClean="0"/>
          </a:p>
          <a:p>
            <a:pPr marL="171450" indent="-171450">
              <a:buFontTx/>
              <a:buChar char="-"/>
            </a:pPr>
            <a:r>
              <a:rPr lang="nl-NL" dirty="0" smtClean="0"/>
              <a:t>Daarnaast</a:t>
            </a:r>
            <a:r>
              <a:rPr lang="nl-NL" baseline="0" dirty="0" smtClean="0"/>
              <a:t> maakt het ook erg uit waar je woont. Zijn er genoeg scholen in de buurt zodat je kan kiezen voor een school die aanbied wat jij graag zou willen doen (</a:t>
            </a:r>
            <a:r>
              <a:rPr lang="nl-NL" baseline="0" dirty="0" err="1" smtClean="0"/>
              <a:t>technasium</a:t>
            </a:r>
            <a:r>
              <a:rPr lang="nl-NL" baseline="0" dirty="0" smtClean="0"/>
              <a:t>, </a:t>
            </a:r>
            <a:r>
              <a:rPr lang="nl-NL" baseline="0" dirty="0" err="1" smtClean="0"/>
              <a:t>tto</a:t>
            </a:r>
            <a:r>
              <a:rPr lang="nl-NL" baseline="0" dirty="0" smtClean="0"/>
              <a:t>, sportprogramma, creatieve programma) </a:t>
            </a:r>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13</a:t>
            </a:fld>
            <a:endParaRPr lang="nl-NL"/>
          </a:p>
        </p:txBody>
      </p:sp>
    </p:spTree>
    <p:extLst>
      <p:ext uri="{BB962C8B-B14F-4D97-AF65-F5344CB8AC3E}">
        <p14:creationId xmlns:p14="http://schemas.microsoft.com/office/powerpoint/2010/main" val="831359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hoop dat er hier veel mensen blijven zitten. Natuurlijk is dit niet erg, je pakt nou eenmaal de kansen die voorbij komen. </a:t>
            </a:r>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14</a:t>
            </a:fld>
            <a:endParaRPr lang="nl-NL"/>
          </a:p>
        </p:txBody>
      </p:sp>
    </p:spTree>
    <p:extLst>
      <p:ext uri="{BB962C8B-B14F-4D97-AF65-F5344CB8AC3E}">
        <p14:creationId xmlns:p14="http://schemas.microsoft.com/office/powerpoint/2010/main" val="1557007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ik hoop dat je onthoud dat gelijkheid niet per se betekent dat iedereen gelijke kansen heeft. Soms moet je een ander het extra kratje geven zodat iedereen de voetbalwedstrijd kan zien. </a:t>
            </a:r>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15</a:t>
            </a:fld>
            <a:endParaRPr lang="nl-NL"/>
          </a:p>
        </p:txBody>
      </p:sp>
    </p:spTree>
    <p:extLst>
      <p:ext uri="{BB962C8B-B14F-4D97-AF65-F5344CB8AC3E}">
        <p14:creationId xmlns:p14="http://schemas.microsoft.com/office/powerpoint/2010/main" val="53312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Pak</a:t>
            </a:r>
            <a:r>
              <a:rPr lang="nl-NL" baseline="0" dirty="0"/>
              <a:t> allemaal je telefoon erbij. Heb je die niet/geen goede internet verbinding? Kijk dan met de persoon naast je mee</a:t>
            </a:r>
          </a:p>
          <a:p>
            <a:pPr marL="171450" indent="-171450">
              <a:buFontTx/>
              <a:buChar char="-"/>
            </a:pPr>
            <a:r>
              <a:rPr lang="nl-NL" baseline="0" dirty="0"/>
              <a:t>Houd je telefoon wakker, als hij uitvalt val je ook uit de game</a:t>
            </a:r>
          </a:p>
          <a:p>
            <a:pPr marL="171450" indent="-171450">
              <a:buFontTx/>
              <a:buChar char="-"/>
            </a:pPr>
            <a:endParaRPr lang="nl-NL" baseline="0" dirty="0" smtClean="0"/>
          </a:p>
          <a:p>
            <a:pPr marL="171450" indent="-171450">
              <a:buFontTx/>
              <a:buChar char="-"/>
            </a:pPr>
            <a:r>
              <a:rPr lang="nl-NL" baseline="0" dirty="0" smtClean="0"/>
              <a:t>Basisvragen voor het nabespreken van de game: - Wat zag je / gebeurde er / hoorde je? - Wat deed het met je? - Wat verbaasde je / viel je op / was nieuw voor je / heb je onthouden? - Wat herkende je uit je eigen leven / waar deed het je aan denken? - Waar draait het in de video om? Waar gaat het over? - Hoe kan je het beste omgaan met zo’n situatie?  - Stel dat dit morgen bij jullie op school gebeurt, wat doen jullie? - Wat neem je mee? </a:t>
            </a:r>
            <a:endParaRPr lang="nl-NL" baseline="0" dirty="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16</a:t>
            </a:fld>
            <a:endParaRPr lang="nl-NL"/>
          </a:p>
        </p:txBody>
      </p:sp>
    </p:spTree>
    <p:extLst>
      <p:ext uri="{BB962C8B-B14F-4D97-AF65-F5344CB8AC3E}">
        <p14:creationId xmlns:p14="http://schemas.microsoft.com/office/powerpoint/2010/main" val="252856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17</a:t>
            </a:fld>
            <a:endParaRPr lang="nl-NL"/>
          </a:p>
        </p:txBody>
      </p:sp>
    </p:spTree>
    <p:extLst>
      <p:ext uri="{BB962C8B-B14F-4D97-AF65-F5344CB8AC3E}">
        <p14:creationId xmlns:p14="http://schemas.microsoft.com/office/powerpoint/2010/main" val="429454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film zie je dat leerling Naomi het schoolreisje eigenlijk niet kan betalen.</a:t>
            </a:r>
            <a:r>
              <a:rPr lang="nl-NL" baseline="0" dirty="0" smtClean="0"/>
              <a:t> We hebben het er net al over gehad wat je dan kan doen, maar vinden jullie dat scholen of andere ouders moeten meebetalen zodat iedereen meekan?</a:t>
            </a:r>
          </a:p>
          <a:p>
            <a:endParaRPr lang="nl-NL" baseline="0" dirty="0" smtClean="0"/>
          </a:p>
          <a:p>
            <a:r>
              <a:rPr lang="nl-NL" dirty="0" smtClean="0"/>
              <a:t>En</a:t>
            </a:r>
            <a:r>
              <a:rPr lang="nl-NL" baseline="0" dirty="0" smtClean="0"/>
              <a:t> wie zou dat dan moeten doen?</a:t>
            </a:r>
          </a:p>
          <a:p>
            <a:endParaRPr lang="nl-NL" baseline="0" dirty="0" smtClean="0"/>
          </a:p>
          <a:p>
            <a:r>
              <a:rPr lang="nl-NL" baseline="0" dirty="0" smtClean="0"/>
              <a:t>Weet iemand </a:t>
            </a:r>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21</a:t>
            </a:fld>
            <a:endParaRPr lang="nl-NL"/>
          </a:p>
        </p:txBody>
      </p:sp>
    </p:spTree>
    <p:extLst>
      <p:ext uri="{BB962C8B-B14F-4D97-AF65-F5344CB8AC3E}">
        <p14:creationId xmlns:p14="http://schemas.microsoft.com/office/powerpoint/2010/main" val="1718783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film zie je dat De meiden hetzelfde rapport</a:t>
            </a:r>
            <a:r>
              <a:rPr lang="nl-NL" baseline="0" dirty="0" smtClean="0"/>
              <a:t> hebben, toch worden ze op andere niveaus geplaatst. Naomi moet afstromen. </a:t>
            </a:r>
          </a:p>
          <a:p>
            <a:endParaRPr lang="nl-NL" baseline="0" dirty="0" smtClean="0"/>
          </a:p>
          <a:p>
            <a:r>
              <a:rPr lang="nl-NL" baseline="0" dirty="0" smtClean="0"/>
              <a:t>Waarom vind je dit oneerlijk? </a:t>
            </a:r>
          </a:p>
          <a:p>
            <a:endParaRPr lang="nl-NL" baseline="0" dirty="0" smtClean="0"/>
          </a:p>
          <a:p>
            <a:r>
              <a:rPr lang="nl-NL" baseline="0" dirty="0" smtClean="0"/>
              <a:t>Waarom vind je dit eerlijk? </a:t>
            </a:r>
          </a:p>
          <a:p>
            <a:endParaRPr lang="nl-NL" baseline="0" dirty="0" smtClean="0"/>
          </a:p>
          <a:p>
            <a:r>
              <a:rPr lang="nl-NL" baseline="0" dirty="0" smtClean="0"/>
              <a:t>Vraag je op dit soort gevallen jouw docent om uitleg?</a:t>
            </a:r>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22</a:t>
            </a:fld>
            <a:endParaRPr lang="nl-NL"/>
          </a:p>
        </p:txBody>
      </p:sp>
    </p:spTree>
    <p:extLst>
      <p:ext uri="{BB962C8B-B14F-4D97-AF65-F5344CB8AC3E}">
        <p14:creationId xmlns:p14="http://schemas.microsoft.com/office/powerpoint/2010/main" val="405678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de film zie je dat de docenten stellen dat </a:t>
            </a:r>
            <a:r>
              <a:rPr lang="nl-NL" baseline="0" dirty="0" err="1" smtClean="0"/>
              <a:t>naomi</a:t>
            </a:r>
            <a:r>
              <a:rPr lang="nl-NL" baseline="0" dirty="0" smtClean="0"/>
              <a:t> te weinig support heeft. Ze zal op de havo op haar tenen moeten gaan lopen.</a:t>
            </a:r>
          </a:p>
          <a:p>
            <a:endParaRPr lang="nl-NL" baseline="0" dirty="0" smtClean="0"/>
          </a:p>
          <a:p>
            <a:r>
              <a:rPr lang="nl-NL" baseline="0" dirty="0" smtClean="0"/>
              <a:t>Waarom vind je dat het niet mag meetellen? Je wilt ook niet dat leerlingen teveel hooi op hun vork nemen. Het is uiteindelijk enkel uit zorg.</a:t>
            </a:r>
          </a:p>
          <a:p>
            <a:endParaRPr lang="nl-NL" baseline="0" dirty="0" smtClean="0"/>
          </a:p>
          <a:p>
            <a:r>
              <a:rPr lang="nl-NL" baseline="0" dirty="0" smtClean="0"/>
              <a:t>Heeft de school eigenlijk wel een goed genoeg beeld van zijn leerlingen om zoiets op te baseren?</a:t>
            </a:r>
          </a:p>
          <a:p>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23</a:t>
            </a:fld>
            <a:endParaRPr lang="nl-NL"/>
          </a:p>
        </p:txBody>
      </p:sp>
    </p:spTree>
    <p:extLst>
      <p:ext uri="{BB962C8B-B14F-4D97-AF65-F5344CB8AC3E}">
        <p14:creationId xmlns:p14="http://schemas.microsoft.com/office/powerpoint/2010/main" val="323647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 het</a:t>
            </a:r>
            <a:r>
              <a:rPr lang="nl-NL" baseline="0" dirty="0"/>
              <a:t> programma voor inclusief korte uitleg bij elk punt. </a:t>
            </a:r>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2</a:t>
            </a:fld>
            <a:endParaRPr lang="nl-NL"/>
          </a:p>
        </p:txBody>
      </p:sp>
    </p:spTree>
    <p:extLst>
      <p:ext uri="{BB962C8B-B14F-4D97-AF65-F5344CB8AC3E}">
        <p14:creationId xmlns:p14="http://schemas.microsoft.com/office/powerpoint/2010/main" val="272857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Stel je voor dat de school had aangeboden om</a:t>
            </a:r>
            <a:r>
              <a:rPr lang="nl-NL" baseline="0" dirty="0" smtClean="0"/>
              <a:t> Naomi extra ondersteuning te bieden. Was dit dan de oplossing geweest? Wie betaalt die extra ondersteuning?</a:t>
            </a:r>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24</a:t>
            </a:fld>
            <a:endParaRPr lang="nl-NL"/>
          </a:p>
        </p:txBody>
      </p:sp>
    </p:spTree>
    <p:extLst>
      <p:ext uri="{BB962C8B-B14F-4D97-AF65-F5344CB8AC3E}">
        <p14:creationId xmlns:p14="http://schemas.microsoft.com/office/powerpoint/2010/main" val="335151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25</a:t>
            </a:fld>
            <a:endParaRPr lang="nl-NL"/>
          </a:p>
        </p:txBody>
      </p:sp>
    </p:spTree>
    <p:extLst>
      <p:ext uri="{BB962C8B-B14F-4D97-AF65-F5344CB8AC3E}">
        <p14:creationId xmlns:p14="http://schemas.microsoft.com/office/powerpoint/2010/main" val="3212654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leerlingen mening geven:</a:t>
            </a:r>
          </a:p>
          <a:p>
            <a:endParaRPr lang="nl-NL" dirty="0" smtClean="0"/>
          </a:p>
          <a:p>
            <a:pPr marL="171450" indent="-171450">
              <a:buFontTx/>
              <a:buChar char="-"/>
            </a:pPr>
            <a:r>
              <a:rPr lang="nl-NL" dirty="0" smtClean="0"/>
              <a:t>Komen deze situaties</a:t>
            </a:r>
            <a:r>
              <a:rPr lang="nl-NL" baseline="0" dirty="0" smtClean="0"/>
              <a:t> jullie bekend voor?</a:t>
            </a:r>
          </a:p>
          <a:p>
            <a:pPr marL="628650" lvl="1" indent="-171450">
              <a:buFontTx/>
              <a:buChar char="-"/>
            </a:pPr>
            <a:r>
              <a:rPr lang="nl-NL" baseline="0" dirty="0" smtClean="0"/>
              <a:t>Zo nee: Denken jullie dat er op leerlingen mensen zitten die dit bekend voor komt?</a:t>
            </a:r>
          </a:p>
          <a:p>
            <a:pPr marL="457200" lvl="1" indent="0">
              <a:buFontTx/>
              <a:buNone/>
            </a:pPr>
            <a:endParaRPr lang="nl-NL" baseline="0" dirty="0" smtClean="0"/>
          </a:p>
          <a:p>
            <a:pPr marL="628650" lvl="1" indent="-171450">
              <a:buFontTx/>
              <a:buChar char="-"/>
            </a:pPr>
            <a:endParaRPr lang="nl-NL" baseline="0" dirty="0" smtClean="0"/>
          </a:p>
          <a:p>
            <a:pPr marL="628650" lvl="1" indent="-171450">
              <a:buFontTx/>
              <a:buChar char="-"/>
            </a:pPr>
            <a:endParaRPr lang="nl-NL" baseline="0" dirty="0" smtClean="0"/>
          </a:p>
          <a:p>
            <a:pPr marL="628650" lvl="1" indent="-171450">
              <a:buFontTx/>
              <a:buChar char="-"/>
            </a:pPr>
            <a:endParaRPr lang="nl-NL" baseline="0" dirty="0" smtClean="0"/>
          </a:p>
          <a:p>
            <a:pPr marL="457200" lvl="1" indent="0">
              <a:buFontTx/>
              <a:buNone/>
            </a:pPr>
            <a:endParaRPr lang="nl-NL" baseline="0" dirty="0" smtClean="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27</a:t>
            </a:fld>
            <a:endParaRPr lang="nl-NL"/>
          </a:p>
        </p:txBody>
      </p:sp>
    </p:spTree>
    <p:extLst>
      <p:ext uri="{BB962C8B-B14F-4D97-AF65-F5344CB8AC3E}">
        <p14:creationId xmlns:p14="http://schemas.microsoft.com/office/powerpoint/2010/main" val="2556094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leerlingen mening geven:</a:t>
            </a:r>
          </a:p>
          <a:p>
            <a:endParaRPr lang="nl-NL" dirty="0" smtClean="0"/>
          </a:p>
          <a:p>
            <a:pPr marL="171450" indent="-171450">
              <a:buFontTx/>
              <a:buChar char="-"/>
            </a:pPr>
            <a:r>
              <a:rPr lang="nl-NL" dirty="0" smtClean="0"/>
              <a:t>Komen deze situaties</a:t>
            </a:r>
            <a:r>
              <a:rPr lang="nl-NL" baseline="0" dirty="0" smtClean="0"/>
              <a:t> jullie bekend voor?</a:t>
            </a:r>
          </a:p>
          <a:p>
            <a:pPr marL="628650" lvl="1" indent="-171450">
              <a:buFontTx/>
              <a:buChar char="-"/>
            </a:pPr>
            <a:r>
              <a:rPr lang="nl-NL" baseline="0" dirty="0" smtClean="0"/>
              <a:t>Zo nee: Denken jullie dat er op leerlingen mensen zitten die dit bekend voor komt?</a:t>
            </a:r>
          </a:p>
          <a:p>
            <a:pPr marL="457200" lvl="1" indent="0">
              <a:buFontTx/>
              <a:buNone/>
            </a:pPr>
            <a:endParaRPr lang="nl-NL" baseline="0" dirty="0" smtClean="0"/>
          </a:p>
          <a:p>
            <a:pPr marL="628650" lvl="1" indent="-171450">
              <a:buFontTx/>
              <a:buChar char="-"/>
            </a:pPr>
            <a:endParaRPr lang="nl-NL" baseline="0" dirty="0" smtClean="0"/>
          </a:p>
          <a:p>
            <a:pPr marL="628650" lvl="1" indent="-171450">
              <a:buFontTx/>
              <a:buChar char="-"/>
            </a:pPr>
            <a:endParaRPr lang="nl-NL" baseline="0" dirty="0" smtClean="0"/>
          </a:p>
          <a:p>
            <a:pPr marL="628650" lvl="1" indent="-171450">
              <a:buFontTx/>
              <a:buChar char="-"/>
            </a:pPr>
            <a:endParaRPr lang="nl-NL" baseline="0" dirty="0" smtClean="0"/>
          </a:p>
          <a:p>
            <a:pPr marL="457200" lvl="1" indent="0">
              <a:buFontTx/>
              <a:buNone/>
            </a:pPr>
            <a:endParaRPr lang="nl-NL" baseline="0" dirty="0" smtClean="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28</a:t>
            </a:fld>
            <a:endParaRPr lang="nl-NL"/>
          </a:p>
        </p:txBody>
      </p:sp>
    </p:spTree>
    <p:extLst>
      <p:ext uri="{BB962C8B-B14F-4D97-AF65-F5344CB8AC3E}">
        <p14:creationId xmlns:p14="http://schemas.microsoft.com/office/powerpoint/2010/main" val="428086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Heb</a:t>
            </a:r>
            <a:r>
              <a:rPr lang="nl-NL" baseline="0" dirty="0"/>
              <a:t> respect voor elkaar, laat elkaar uitpraten</a:t>
            </a:r>
          </a:p>
          <a:p>
            <a:r>
              <a:rPr lang="nl-NL" baseline="0" dirty="0"/>
              <a:t>Het onderwerp is moeilijk, maar ook belangrijk</a:t>
            </a:r>
          </a:p>
          <a:p>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4</a:t>
            </a:fld>
            <a:endParaRPr lang="nl-NL"/>
          </a:p>
        </p:txBody>
      </p:sp>
    </p:spTree>
    <p:extLst>
      <p:ext uri="{BB962C8B-B14F-4D97-AF65-F5344CB8AC3E}">
        <p14:creationId xmlns:p14="http://schemas.microsoft.com/office/powerpoint/2010/main" val="60248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5</a:t>
            </a:fld>
            <a:endParaRPr lang="nl-NL"/>
          </a:p>
        </p:txBody>
      </p:sp>
    </p:spTree>
    <p:extLst>
      <p:ext uri="{BB962C8B-B14F-4D97-AF65-F5344CB8AC3E}">
        <p14:creationId xmlns:p14="http://schemas.microsoft.com/office/powerpoint/2010/main" val="380827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baseline="0"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6</a:t>
            </a:fld>
            <a:endParaRPr lang="nl-NL"/>
          </a:p>
        </p:txBody>
      </p:sp>
    </p:spTree>
    <p:extLst>
      <p:ext uri="{BB962C8B-B14F-4D97-AF65-F5344CB8AC3E}">
        <p14:creationId xmlns:p14="http://schemas.microsoft.com/office/powerpoint/2010/main" val="396763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a:t>
            </a:r>
            <a:r>
              <a:rPr lang="nl-NL" baseline="0" dirty="0"/>
              <a:t> Nederlands onderwijs is sterk gericht op gelijkheid. Iedereen is gelijk en omdat iedereen gelijk is moet daarnaar gehandeld worden.</a:t>
            </a:r>
          </a:p>
          <a:p>
            <a:pPr marL="171450" indent="-171450">
              <a:buFontTx/>
              <a:buChar char="-"/>
            </a:pPr>
            <a:r>
              <a:rPr lang="nl-NL" baseline="0" dirty="0"/>
              <a:t>Gratis: De overheid betaald bijna alle kosten voor het voortgezet onderwijs</a:t>
            </a:r>
          </a:p>
          <a:p>
            <a:pPr marL="171450" indent="-171450">
              <a:buFontTx/>
              <a:buChar char="-"/>
            </a:pPr>
            <a:r>
              <a:rPr lang="nl-NL" baseline="0" dirty="0"/>
              <a:t>Centrale toetsen: Welk niveau je gaat doen wordt vastgesteld aan de hand van toetsen die iedereen moet afnemen.</a:t>
            </a:r>
          </a:p>
          <a:p>
            <a:pPr marL="171450" indent="-171450">
              <a:buFontTx/>
              <a:buChar char="-"/>
            </a:pPr>
            <a:r>
              <a:rPr lang="nl-NL" baseline="0" dirty="0"/>
              <a:t>Trapsgewijs: Er is steeds een hoger niveau waarna je kan doorstromen. Zo kan je op de mavo beginnen en op het vwo eindigen. </a:t>
            </a:r>
          </a:p>
          <a:p>
            <a:pPr marL="171450" indent="-171450">
              <a:buFontTx/>
              <a:buChar char="-"/>
            </a:pPr>
            <a:endParaRPr lang="nl-NL" baseline="0" dirty="0"/>
          </a:p>
          <a:p>
            <a:pPr marL="171450" indent="-171450">
              <a:buFontTx/>
              <a:buChar char="-"/>
            </a:pP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Hierdoor kan het </a:t>
            </a:r>
            <a:r>
              <a:rPr lang="nl-NL" baseline="0" dirty="0" err="1"/>
              <a:t>het</a:t>
            </a:r>
            <a:r>
              <a:rPr lang="nl-NL" baseline="0" dirty="0"/>
              <a:t> gevoel geven dat iedereen een gelijke kans heeft.</a:t>
            </a:r>
          </a:p>
          <a:p>
            <a:pPr marL="171450" indent="-171450">
              <a:buFontTx/>
              <a:buChar char="-"/>
            </a:pPr>
            <a:endParaRPr lang="nl-NL" baseline="0"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7</a:t>
            </a:fld>
            <a:endParaRPr lang="nl-NL"/>
          </a:p>
        </p:txBody>
      </p:sp>
    </p:spTree>
    <p:extLst>
      <p:ext uri="{BB962C8B-B14F-4D97-AF65-F5344CB8AC3E}">
        <p14:creationId xmlns:p14="http://schemas.microsoft.com/office/powerpoint/2010/main" val="328374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toch zijn er ongelijke kansen. Hoe dat zit, zie je in dit filmpje.</a:t>
            </a:r>
          </a:p>
        </p:txBody>
      </p:sp>
      <p:sp>
        <p:nvSpPr>
          <p:cNvPr id="4" name="Tijdelijke aanduiding voor dianummer 3"/>
          <p:cNvSpPr>
            <a:spLocks noGrp="1"/>
          </p:cNvSpPr>
          <p:nvPr>
            <p:ph type="sldNum" sz="quarter" idx="5"/>
          </p:nvPr>
        </p:nvSpPr>
        <p:spPr/>
        <p:txBody>
          <a:bodyPr/>
          <a:lstStyle/>
          <a:p>
            <a:fld id="{8904FF87-155D-4C83-BCE5-35FC02278DB2}" type="slidenum">
              <a:rPr lang="nl-NL" smtClean="0"/>
              <a:t>8</a:t>
            </a:fld>
            <a:endParaRPr lang="nl-NL"/>
          </a:p>
        </p:txBody>
      </p:sp>
    </p:spTree>
    <p:extLst>
      <p:ext uri="{BB962C8B-B14F-4D97-AF65-F5344CB8AC3E}">
        <p14:creationId xmlns:p14="http://schemas.microsoft.com/office/powerpoint/2010/main" val="14901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Zomaar een paar voorbeelden van hoe ons gelijke onderwijs toch ongelijke kansen geeft:</a:t>
            </a:r>
          </a:p>
          <a:p>
            <a:pPr marL="171450" indent="-171450">
              <a:buFontTx/>
              <a:buChar char="-"/>
            </a:pPr>
            <a:r>
              <a:rPr lang="nl-NL" dirty="0"/>
              <a:t>Het opleidingsniveau van je ouders: Als je ouders al naar het hoger onderwijs zijn geweest kennen ze vaak het onderwijs. Ze weten wat je nodig hebt om er succes te behalen (denk aan extra ondersteuning vanuit bijles) en weten jou goed te ondersteunen (het helpt als je ouders je de stelling van </a:t>
            </a:r>
            <a:r>
              <a:rPr lang="nl-NL" dirty="0" err="1"/>
              <a:t>phytagoras</a:t>
            </a:r>
            <a:r>
              <a:rPr lang="nl-NL" dirty="0"/>
              <a:t> thuis nogmaals kunnen herhalen). Daarnaast hebben ze soms connecties: Zo is er bijvoorbeeld de dochter van een vroegere studievriendin die toevallig de studie die jij op het oog hebt al doet en jou alles kan vertellen over de decentrale selectie. Hierdoor heb je onbewust een voordeel op mensen die dat niet hebben of een nadeel op mensen die dat wel hebben.</a:t>
            </a:r>
          </a:p>
          <a:p>
            <a:pPr marL="171450" indent="-171450">
              <a:buFontTx/>
              <a:buChar char="-"/>
            </a:pPr>
            <a:endParaRPr lang="nl-NL" dirty="0"/>
          </a:p>
          <a:p>
            <a:pPr marL="171450" indent="-171450">
              <a:buFontTx/>
              <a:buChar char="-"/>
            </a:pPr>
            <a:r>
              <a:rPr lang="nl-NL" dirty="0"/>
              <a:t>In deze </a:t>
            </a:r>
            <a:r>
              <a:rPr lang="nl-NL" dirty="0" err="1"/>
              <a:t>ietswat</a:t>
            </a:r>
            <a:r>
              <a:rPr lang="nl-NL" dirty="0"/>
              <a:t> ingewikkelde tabel zie je bijvoorbeeld dat als er allemaal leerlingen met het IQ op VMBO G/T niveau instromen het heel veel uit maakt of hun ouders hoogopgeleid zijn. 55 procent van de leerlingen van hoogopgeleide ouders eindigt op het HBO en WO terwijl dat bij laagopgeleide ouders maar 15 procent lukt. Dit is natuurlijk niet erg als je niet naar het HBO of WO wilt, wij denken zelf dat je ook op het MBO heel goed onderwijs kan krijgen en dat alle kennis waardevol is in de samenleving. Maar als je wel graag naar het HBO wilt is het erg oneerlijk.</a:t>
            </a:r>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9</a:t>
            </a:fld>
            <a:endParaRPr lang="nl-NL"/>
          </a:p>
        </p:txBody>
      </p:sp>
    </p:spTree>
    <p:extLst>
      <p:ext uri="{BB962C8B-B14F-4D97-AF65-F5344CB8AC3E}">
        <p14:creationId xmlns:p14="http://schemas.microsoft.com/office/powerpoint/2010/main" val="164835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De sociaal economische status geeft aan waar je staat op de maatschappelijke ladder.</a:t>
            </a:r>
            <a:r>
              <a:rPr lang="nl-NL" baseline="0" dirty="0" smtClean="0"/>
              <a:t> Heb je </a:t>
            </a:r>
            <a:endParaRPr lang="nl-NL" dirty="0" smtClean="0"/>
          </a:p>
          <a:p>
            <a:pPr marL="171450" indent="-171450">
              <a:buFontTx/>
              <a:buChar char="-"/>
            </a:pPr>
            <a:r>
              <a:rPr lang="nl-NL" dirty="0" err="1" smtClean="0"/>
              <a:t>Financiele</a:t>
            </a:r>
            <a:r>
              <a:rPr lang="nl-NL" dirty="0" smtClean="0"/>
              <a:t> </a:t>
            </a:r>
            <a:r>
              <a:rPr lang="nl-NL" dirty="0"/>
              <a:t>middelen: Met geld is een hoop te koop. Diploma’s in Nederland gelukkig niet, maar hulp wel. Examentrainingen, decentrale selectietraining, bijles, extra online modules, maar ook een fijne sport waar je al je frustraties in kwijt </a:t>
            </a:r>
            <a:r>
              <a:rPr lang="nl-NL" dirty="0" smtClean="0"/>
              <a:t>kan</a:t>
            </a:r>
            <a:r>
              <a:rPr lang="nl-NL" dirty="0"/>
              <a:t>, een goede grafische rekenmachine en een leven met net iets minder stress. </a:t>
            </a:r>
            <a:endParaRPr lang="nl-NL" dirty="0" smtClean="0"/>
          </a:p>
          <a:p>
            <a:pPr marL="171450" indent="-171450">
              <a:buFontTx/>
              <a:buChar char="-"/>
            </a:pPr>
            <a:r>
              <a:rPr lang="nl-NL" dirty="0" smtClean="0"/>
              <a:t>Voorbeeld: schaduwonderwijs</a:t>
            </a:r>
          </a:p>
          <a:p>
            <a:pPr marL="171450" indent="-171450">
              <a:buFontTx/>
              <a:buChar char="-"/>
            </a:pPr>
            <a:r>
              <a:rPr lang="nl-NL" dirty="0" smtClean="0"/>
              <a:t>Vrijwillige ouderbijdrage</a:t>
            </a:r>
            <a:endParaRPr lang="nl-NL" dirty="0"/>
          </a:p>
        </p:txBody>
      </p:sp>
      <p:sp>
        <p:nvSpPr>
          <p:cNvPr id="4" name="Tijdelijke aanduiding voor dianummer 3"/>
          <p:cNvSpPr>
            <a:spLocks noGrp="1"/>
          </p:cNvSpPr>
          <p:nvPr>
            <p:ph type="sldNum" sz="quarter" idx="10"/>
          </p:nvPr>
        </p:nvSpPr>
        <p:spPr/>
        <p:txBody>
          <a:bodyPr/>
          <a:lstStyle/>
          <a:p>
            <a:fld id="{8904FF87-155D-4C83-BCE5-35FC02278DB2}" type="slidenum">
              <a:rPr lang="nl-NL" smtClean="0"/>
              <a:t>10</a:t>
            </a:fld>
            <a:endParaRPr lang="nl-NL"/>
          </a:p>
        </p:txBody>
      </p:sp>
    </p:spTree>
    <p:extLst>
      <p:ext uri="{BB962C8B-B14F-4D97-AF65-F5344CB8AC3E}">
        <p14:creationId xmlns:p14="http://schemas.microsoft.com/office/powerpoint/2010/main" val="2836012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a:t>Tekststijl van het model bewerken</a:t>
            </a:r>
          </a:p>
          <a:p>
            <a:pPr lvl="1"/>
            <a:r>
              <a:rPr lang="nl-NL"/>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a:t>Tekststijl van het model bewerken</a:t>
            </a:r>
          </a:p>
          <a:p>
            <a:pPr lvl="1"/>
            <a:r>
              <a:rPr lang="nl-NL"/>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a:t>Tekststijl van het model bewerken</a:t>
            </a:r>
          </a:p>
          <a:p>
            <a:pPr lvl="1"/>
            <a:r>
              <a:rPr lang="nl-NL"/>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5" name="Tijdelijke aanduiding voor voettekst 4"/>
          <p:cNvSpPr>
            <a:spLocks noGrp="1"/>
          </p:cNvSpPr>
          <p:nvPr>
            <p:ph type="ftr" sz="quarter" idx="11"/>
          </p:nvPr>
        </p:nvSpPr>
        <p:spPr/>
        <p:txBody>
          <a:bodyPr/>
          <a:lstStyle/>
          <a:p>
            <a:r>
              <a:rPr lang="nl-NL" dirty="0"/>
              <a:t>Training Leerlingenraad</a:t>
            </a:r>
          </a:p>
        </p:txBody>
      </p:sp>
    </p:spTree>
    <p:extLst>
      <p:ext uri="{BB962C8B-B14F-4D97-AF65-F5344CB8AC3E}">
        <p14:creationId xmlns:p14="http://schemas.microsoft.com/office/powerpoint/2010/main" val="205630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a:t>Training Leerlingenraad</a:t>
            </a:r>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a:t>Training Leerlingenraad</a:t>
            </a:r>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a:t>Training Leerlingenraad</a:t>
            </a:r>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a:t>Training Leerlingenraad</a:t>
            </a:r>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a:t>Klik om de stijl te bewerken</a:t>
            </a:r>
          </a:p>
        </p:txBody>
      </p:sp>
      <p:sp>
        <p:nvSpPr>
          <p:cNvPr id="3" name="Tijdelijke aanduiding voor voettekst 2"/>
          <p:cNvSpPr>
            <a:spLocks noGrp="1"/>
          </p:cNvSpPr>
          <p:nvPr>
            <p:ph type="ftr" sz="quarter" idx="10"/>
          </p:nvPr>
        </p:nvSpPr>
        <p:spPr/>
        <p:txBody>
          <a:bodyPr/>
          <a:lstStyle/>
          <a:p>
            <a:r>
              <a:rPr lang="nl-NL"/>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884672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a:t>Training Leerlingenraad</a:t>
            </a:r>
          </a:p>
        </p:txBody>
      </p:sp>
      <p:pic>
        <p:nvPicPr>
          <p:cNvPr id="8" name="Afbeelding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a:t>Klik om de stijl te bewerken</a:t>
            </a:r>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Training Leerlingenraad</a:t>
            </a:r>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a:t>Klik om de stijl te bewerken</a:t>
            </a:r>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De eerste </a:t>
            </a:r>
            <a:r>
              <a:rPr lang="nl-NL" dirty="0" err="1"/>
              <a:t>bullet</a:t>
            </a:r>
            <a:r>
              <a:rPr lang="nl-NL" dirty="0"/>
              <a:t> point is groen</a:t>
            </a:r>
          </a:p>
          <a:p>
            <a:pPr lvl="1"/>
            <a:r>
              <a:rPr lang="nl-NL" dirty="0"/>
              <a:t>Met elke TAB krijg je een andere kleur</a:t>
            </a:r>
          </a:p>
          <a:p>
            <a:pPr lvl="2"/>
            <a:r>
              <a:rPr lang="en-US" dirty="0" err="1"/>
              <a:t>Derde</a:t>
            </a:r>
            <a:r>
              <a:rPr lang="en-US" dirty="0"/>
              <a:t> is </a:t>
            </a:r>
            <a:r>
              <a:rPr lang="en-US" dirty="0" err="1"/>
              <a:t>roze</a:t>
            </a:r>
            <a:endParaRPr lang="en-US" dirty="0"/>
          </a:p>
          <a:p>
            <a:pPr lvl="3"/>
            <a:r>
              <a:rPr lang="en-US" dirty="0" err="1"/>
              <a:t>Vijfde</a:t>
            </a:r>
            <a:r>
              <a:rPr lang="en-US" dirty="0"/>
              <a:t> is </a:t>
            </a:r>
            <a:r>
              <a:rPr lang="en-US" dirty="0" err="1"/>
              <a:t>weer</a:t>
            </a:r>
            <a:r>
              <a:rPr lang="en-US" dirty="0"/>
              <a:t> </a:t>
            </a:r>
            <a:r>
              <a:rPr lang="en-US" dirty="0" err="1"/>
              <a:t>blauw</a:t>
            </a:r>
            <a:endParaRPr lang="en-US" dirty="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Training Leerlingenraad</a:t>
            </a:r>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SoWJoMM6PRs"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latin typeface="Gotham Bold" pitchFamily="50"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234" y="-152400"/>
            <a:ext cx="6655567" cy="7244862"/>
          </a:xfrm>
          <a:prstGeom prst="rect">
            <a:avLst/>
          </a:prstGeom>
        </p:spPr>
      </p:pic>
    </p:spTree>
    <p:extLst>
      <p:ext uri="{BB962C8B-B14F-4D97-AF65-F5344CB8AC3E}">
        <p14:creationId xmlns:p14="http://schemas.microsoft.com/office/powerpoint/2010/main" val="227482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Ongelijke Kansen</a:t>
            </a:r>
          </a:p>
        </p:txBody>
      </p:sp>
      <p:sp>
        <p:nvSpPr>
          <p:cNvPr id="3" name="Tijdelijke aanduiding voor tekst 2"/>
          <p:cNvSpPr>
            <a:spLocks noGrp="1"/>
          </p:cNvSpPr>
          <p:nvPr>
            <p:ph type="body" sz="quarter" idx="11"/>
          </p:nvPr>
        </p:nvSpPr>
        <p:spPr>
          <a:xfrm>
            <a:off x="628650" y="1828800"/>
            <a:ext cx="7886700" cy="3523785"/>
          </a:xfrm>
        </p:spPr>
        <p:txBody>
          <a:bodyPr>
            <a:normAutofit/>
          </a:bodyPr>
          <a:lstStyle/>
          <a:p>
            <a:endParaRPr lang="nl-NL" dirty="0"/>
          </a:p>
          <a:p>
            <a:r>
              <a:rPr lang="nl-NL" dirty="0" smtClean="0"/>
              <a:t>Financiële middelen</a:t>
            </a:r>
            <a:endParaRPr lang="nl-NL" dirty="0"/>
          </a:p>
          <a:p>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818" y="3219717"/>
            <a:ext cx="4472901" cy="3351594"/>
          </a:xfrm>
          <a:prstGeom prst="rect">
            <a:avLst/>
          </a:prstGeom>
        </p:spPr>
      </p:pic>
    </p:spTree>
    <p:extLst>
      <p:ext uri="{BB962C8B-B14F-4D97-AF65-F5344CB8AC3E}">
        <p14:creationId xmlns:p14="http://schemas.microsoft.com/office/powerpoint/2010/main" val="107807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Ongelijke Kansen</a:t>
            </a:r>
          </a:p>
        </p:txBody>
      </p:sp>
      <p:sp>
        <p:nvSpPr>
          <p:cNvPr id="3" name="Tijdelijke aanduiding voor tekst 2"/>
          <p:cNvSpPr>
            <a:spLocks noGrp="1"/>
          </p:cNvSpPr>
          <p:nvPr>
            <p:ph type="body" sz="quarter" idx="11"/>
          </p:nvPr>
        </p:nvSpPr>
        <p:spPr>
          <a:xfrm>
            <a:off x="628650" y="1828800"/>
            <a:ext cx="7886700" cy="3523785"/>
          </a:xfrm>
        </p:spPr>
        <p:txBody>
          <a:bodyPr>
            <a:normAutofit/>
          </a:bodyPr>
          <a:lstStyle/>
          <a:p>
            <a:endParaRPr lang="nl-NL" dirty="0"/>
          </a:p>
          <a:p>
            <a:endParaRPr lang="nl-NL" dirty="0"/>
          </a:p>
          <a:p>
            <a:r>
              <a:rPr lang="nl-NL" dirty="0"/>
              <a:t>Vroege selectie en Onderschatting</a:t>
            </a:r>
          </a:p>
          <a:p>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716" y="3456753"/>
            <a:ext cx="4664567" cy="3401247"/>
          </a:xfrm>
          <a:prstGeom prst="rect">
            <a:avLst/>
          </a:prstGeom>
        </p:spPr>
      </p:pic>
    </p:spTree>
    <p:extLst>
      <p:ext uri="{BB962C8B-B14F-4D97-AF65-F5344CB8AC3E}">
        <p14:creationId xmlns:p14="http://schemas.microsoft.com/office/powerpoint/2010/main" val="514203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Ongelijke Kansen</a:t>
            </a:r>
          </a:p>
        </p:txBody>
      </p:sp>
      <p:sp>
        <p:nvSpPr>
          <p:cNvPr id="3" name="Tijdelijke aanduiding voor tekst 2"/>
          <p:cNvSpPr>
            <a:spLocks noGrp="1"/>
          </p:cNvSpPr>
          <p:nvPr>
            <p:ph type="body" sz="quarter" idx="11"/>
          </p:nvPr>
        </p:nvSpPr>
        <p:spPr>
          <a:xfrm>
            <a:off x="628650" y="1828800"/>
            <a:ext cx="7886700" cy="3523785"/>
          </a:xfrm>
        </p:spPr>
        <p:txBody>
          <a:bodyPr>
            <a:normAutofit/>
          </a:bodyPr>
          <a:lstStyle/>
          <a:p>
            <a:endParaRPr lang="nl-NL" dirty="0"/>
          </a:p>
          <a:p>
            <a:endParaRPr lang="nl-NL" dirty="0"/>
          </a:p>
          <a:p>
            <a:endParaRPr lang="nl-NL" dirty="0"/>
          </a:p>
          <a:p>
            <a:endParaRPr lang="nl-NL" dirty="0"/>
          </a:p>
          <a:p>
            <a:r>
              <a:rPr lang="nl-NL" dirty="0"/>
              <a:t>Hoe brutaal ben je?</a:t>
            </a:r>
          </a:p>
          <a:p>
            <a:endParaRPr lang="nl-NL" dirty="0"/>
          </a:p>
          <a:p>
            <a:endParaRPr lang="nl-NL" dirty="0"/>
          </a:p>
        </p:txBody>
      </p:sp>
      <p:sp>
        <p:nvSpPr>
          <p:cNvPr id="4" name="Ovale toelichting 3">
            <a:extLst>
              <a:ext uri="{FF2B5EF4-FFF2-40B4-BE49-F238E27FC236}">
                <a16:creationId xmlns:a16="http://schemas.microsoft.com/office/drawing/2014/main" id="{E9477151-AE11-454A-85CB-69DC2FA24E86}"/>
              </a:ext>
            </a:extLst>
          </p:cNvPr>
          <p:cNvSpPr/>
          <p:nvPr/>
        </p:nvSpPr>
        <p:spPr>
          <a:xfrm>
            <a:off x="4617118" y="1690688"/>
            <a:ext cx="3898232" cy="2069432"/>
          </a:xfrm>
          <a:prstGeom prst="wedgeEllipseCallout">
            <a:avLst>
              <a:gd name="adj1" fmla="val 46245"/>
              <a:gd name="adj2" fmla="val 56298"/>
            </a:avLst>
          </a:prstGeom>
          <a:solidFill>
            <a:srgbClr val="F0D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12869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Ongelijke Kansen</a:t>
            </a:r>
          </a:p>
        </p:txBody>
      </p:sp>
      <p:sp>
        <p:nvSpPr>
          <p:cNvPr id="3" name="Tijdelijke aanduiding voor tekst 2"/>
          <p:cNvSpPr>
            <a:spLocks noGrp="1"/>
          </p:cNvSpPr>
          <p:nvPr>
            <p:ph type="body" sz="quarter" idx="11"/>
          </p:nvPr>
        </p:nvSpPr>
        <p:spPr>
          <a:xfrm>
            <a:off x="628650" y="1828800"/>
            <a:ext cx="7886700" cy="3523785"/>
          </a:xfrm>
        </p:spPr>
        <p:txBody>
          <a:bodyPr>
            <a:normAutofit/>
          </a:bodyPr>
          <a:lstStyle/>
          <a:p>
            <a:endParaRPr lang="nl-NL" dirty="0"/>
          </a:p>
          <a:p>
            <a:endParaRPr lang="nl-NL" dirty="0"/>
          </a:p>
          <a:p>
            <a:endParaRPr lang="nl-NL" dirty="0"/>
          </a:p>
          <a:p>
            <a:endParaRPr lang="nl-NL" dirty="0"/>
          </a:p>
          <a:p>
            <a:endParaRPr lang="nl-NL" dirty="0"/>
          </a:p>
          <a:p>
            <a:r>
              <a:rPr lang="nl-NL" dirty="0"/>
              <a:t>Type </a:t>
            </a:r>
            <a:r>
              <a:rPr lang="nl-NL" dirty="0" smtClean="0"/>
              <a:t>school en regio</a:t>
            </a:r>
            <a:endParaRPr lang="nl-NL" dirty="0"/>
          </a:p>
          <a:p>
            <a:endParaRPr lang="nl-NL" dirty="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209" y="2305318"/>
            <a:ext cx="2639959" cy="3047267"/>
          </a:xfrm>
          <a:prstGeom prst="rect">
            <a:avLst/>
          </a:prstGeom>
        </p:spPr>
      </p:pic>
    </p:spTree>
    <p:extLst>
      <p:ext uri="{BB962C8B-B14F-4D97-AF65-F5344CB8AC3E}">
        <p14:creationId xmlns:p14="http://schemas.microsoft.com/office/powerpoint/2010/main" val="384070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Stelling</a:t>
            </a:r>
          </a:p>
        </p:txBody>
      </p:sp>
      <p:sp>
        <p:nvSpPr>
          <p:cNvPr id="3" name="Tijdelijke aanduiding voor tekst 2"/>
          <p:cNvSpPr>
            <a:spLocks noGrp="1"/>
          </p:cNvSpPr>
          <p:nvPr>
            <p:ph type="body" sz="quarter" idx="11"/>
          </p:nvPr>
        </p:nvSpPr>
        <p:spPr/>
        <p:txBody>
          <a:bodyPr>
            <a:normAutofit/>
          </a:bodyPr>
          <a:lstStyle/>
          <a:p>
            <a:r>
              <a:rPr lang="nl-NL" sz="5400" dirty="0"/>
              <a:t>Is het erg als </a:t>
            </a:r>
            <a:r>
              <a:rPr lang="nl-NL" sz="5400" dirty="0" smtClean="0"/>
              <a:t>je al deze middelen wél hebt?</a:t>
            </a:r>
            <a:endParaRPr lang="nl-NL" sz="5400" dirty="0"/>
          </a:p>
        </p:txBody>
      </p:sp>
      <p:sp>
        <p:nvSpPr>
          <p:cNvPr id="4" name="Tekstvak 3"/>
          <p:cNvSpPr txBox="1"/>
          <p:nvPr/>
        </p:nvSpPr>
        <p:spPr>
          <a:xfrm>
            <a:off x="1048215" y="4516244"/>
            <a:ext cx="1936749" cy="477054"/>
          </a:xfrm>
          <a:prstGeom prst="rect">
            <a:avLst/>
          </a:prstGeom>
          <a:noFill/>
        </p:spPr>
        <p:txBody>
          <a:bodyPr wrap="none" rtlCol="0">
            <a:spAutoFit/>
          </a:bodyPr>
          <a:lstStyle/>
          <a:p>
            <a:r>
              <a:rPr lang="nl-NL" sz="2500" dirty="0">
                <a:solidFill>
                  <a:srgbClr val="69BF80"/>
                </a:solidFill>
                <a:latin typeface="Gotham Black" panose="02000603040000020004" pitchFamily="2" charset="0"/>
              </a:rPr>
              <a:t>Staan = JA</a:t>
            </a:r>
          </a:p>
        </p:txBody>
      </p:sp>
      <p:sp>
        <p:nvSpPr>
          <p:cNvPr id="5" name="Rechthoek 4"/>
          <p:cNvSpPr/>
          <p:nvPr/>
        </p:nvSpPr>
        <p:spPr>
          <a:xfrm>
            <a:off x="5589645" y="4516244"/>
            <a:ext cx="2199641" cy="477054"/>
          </a:xfrm>
          <a:prstGeom prst="rect">
            <a:avLst/>
          </a:prstGeom>
        </p:spPr>
        <p:txBody>
          <a:bodyPr wrap="none">
            <a:spAutoFit/>
          </a:bodyPr>
          <a:lstStyle/>
          <a:p>
            <a:r>
              <a:rPr lang="nl-NL" sz="2500" dirty="0">
                <a:solidFill>
                  <a:srgbClr val="69BF80"/>
                </a:solidFill>
                <a:latin typeface="Gotham Black" panose="02000603040000020004" pitchFamily="2" charset="0"/>
              </a:rPr>
              <a:t>Zitten = Nee</a:t>
            </a:r>
          </a:p>
        </p:txBody>
      </p:sp>
    </p:spTree>
    <p:extLst>
      <p:ext uri="{BB962C8B-B14F-4D97-AF65-F5344CB8AC3E}">
        <p14:creationId xmlns:p14="http://schemas.microsoft.com/office/powerpoint/2010/main" val="2808240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endParaRPr lang="nl-NL"/>
          </a:p>
        </p:txBody>
      </p:sp>
      <p:sp>
        <p:nvSpPr>
          <p:cNvPr id="3" name="Titel 2"/>
          <p:cNvSpPr>
            <a:spLocks noGrp="1"/>
          </p:cNvSpPr>
          <p:nvPr>
            <p:ph type="ctrTitle"/>
          </p:nvPr>
        </p:nvSpPr>
        <p:spPr/>
        <p:txBody>
          <a:bodyPr/>
          <a:lstStyle/>
          <a:p>
            <a:endParaRPr lang="nl-NL"/>
          </a:p>
        </p:txBody>
      </p:sp>
      <p:pic>
        <p:nvPicPr>
          <p:cNvPr id="4" name="Afbeelding 3"/>
          <p:cNvPicPr>
            <a:picLocks noChangeAspect="1"/>
          </p:cNvPicPr>
          <p:nvPr/>
        </p:nvPicPr>
        <p:blipFill>
          <a:blip r:embed="rId3">
            <a:duotone>
              <a:prstClr val="black"/>
              <a:srgbClr val="69BF80">
                <a:tint val="45000"/>
                <a:satMod val="400000"/>
              </a:srgbClr>
            </a:duotone>
          </a:blip>
          <a:stretch>
            <a:fillRect/>
          </a:stretch>
        </p:blipFill>
        <p:spPr>
          <a:xfrm>
            <a:off x="1030529" y="485195"/>
            <a:ext cx="7115437" cy="5369195"/>
          </a:xfrm>
          <a:prstGeom prst="rect">
            <a:avLst/>
          </a:prstGeom>
        </p:spPr>
      </p:pic>
    </p:spTree>
    <p:extLst>
      <p:ext uri="{BB962C8B-B14F-4D97-AF65-F5344CB8AC3E}">
        <p14:creationId xmlns:p14="http://schemas.microsoft.com/office/powerpoint/2010/main" val="3261510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62636" y="940724"/>
            <a:ext cx="3441032" cy="1763485"/>
          </a:xfrm>
        </p:spPr>
        <p:txBody>
          <a:bodyPr/>
          <a:lstStyle/>
          <a:p>
            <a:r>
              <a:rPr lang="nl-NL" dirty="0"/>
              <a:t>Wat zijn jouw </a:t>
            </a:r>
            <a:r>
              <a:rPr lang="nl-NL" dirty="0" smtClean="0"/>
              <a:t>kansen?</a:t>
            </a:r>
            <a:endParaRPr lang="nl-NL" dirty="0"/>
          </a:p>
        </p:txBody>
      </p:sp>
      <p:sp>
        <p:nvSpPr>
          <p:cNvPr id="4" name="Tekstvak 3"/>
          <p:cNvSpPr txBox="1"/>
          <p:nvPr/>
        </p:nvSpPr>
        <p:spPr>
          <a:xfrm>
            <a:off x="1241084" y="4172753"/>
            <a:ext cx="6684135" cy="646331"/>
          </a:xfrm>
          <a:prstGeom prst="rect">
            <a:avLst/>
          </a:prstGeom>
          <a:noFill/>
        </p:spPr>
        <p:txBody>
          <a:bodyPr wrap="square" rtlCol="0">
            <a:spAutoFit/>
          </a:bodyPr>
          <a:lstStyle/>
          <a:p>
            <a:r>
              <a:rPr lang="nl-NL" sz="3600" dirty="0" smtClean="0">
                <a:solidFill>
                  <a:srgbClr val="E36E9D"/>
                </a:solidFill>
                <a:latin typeface="Gotham Black" panose="02000603040000020004" pitchFamily="2" charset="0"/>
              </a:rPr>
              <a:t>www.laks.nl/kansengame</a:t>
            </a:r>
            <a:r>
              <a:rPr lang="nl-NL" sz="3600" dirty="0">
                <a:solidFill>
                  <a:srgbClr val="E36E9D"/>
                </a:solidFill>
                <a:latin typeface="Gotham Black" panose="02000603040000020004" pitchFamily="2" charset="0"/>
              </a:rPr>
              <a:t>/ </a:t>
            </a:r>
          </a:p>
        </p:txBody>
      </p:sp>
    </p:spTree>
    <p:extLst>
      <p:ext uri="{BB962C8B-B14F-4D97-AF65-F5344CB8AC3E}">
        <p14:creationId xmlns:p14="http://schemas.microsoft.com/office/powerpoint/2010/main" val="2321614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62636" y="940724"/>
            <a:ext cx="3441032" cy="1763485"/>
          </a:xfrm>
        </p:spPr>
        <p:txBody>
          <a:bodyPr/>
          <a:lstStyle/>
          <a:p>
            <a:r>
              <a:rPr lang="nl-NL" dirty="0"/>
              <a:t>Wat zijn jouw </a:t>
            </a:r>
            <a:r>
              <a:rPr lang="nl-NL" dirty="0" smtClean="0"/>
              <a:t>kansen?</a:t>
            </a:r>
            <a:endParaRPr lang="nl-NL" dirty="0"/>
          </a:p>
        </p:txBody>
      </p:sp>
      <p:sp>
        <p:nvSpPr>
          <p:cNvPr id="4" name="Tekstvak 3"/>
          <p:cNvSpPr txBox="1"/>
          <p:nvPr/>
        </p:nvSpPr>
        <p:spPr>
          <a:xfrm>
            <a:off x="1241084" y="4172753"/>
            <a:ext cx="6684135" cy="646331"/>
          </a:xfrm>
          <a:prstGeom prst="rect">
            <a:avLst/>
          </a:prstGeom>
          <a:noFill/>
        </p:spPr>
        <p:txBody>
          <a:bodyPr wrap="square" rtlCol="0">
            <a:spAutoFit/>
          </a:bodyPr>
          <a:lstStyle/>
          <a:p>
            <a:pPr algn="ctr"/>
            <a:r>
              <a:rPr lang="nl-NL" sz="3600" dirty="0" smtClean="0">
                <a:solidFill>
                  <a:srgbClr val="E36E9D"/>
                </a:solidFill>
                <a:latin typeface="Gotham Black" panose="02000603040000020004" pitchFamily="2" charset="0"/>
              </a:rPr>
              <a:t>Nabespreking</a:t>
            </a:r>
          </a:p>
        </p:txBody>
      </p:sp>
    </p:spTree>
    <p:extLst>
      <p:ext uri="{BB962C8B-B14F-4D97-AF65-F5344CB8AC3E}">
        <p14:creationId xmlns:p14="http://schemas.microsoft.com/office/powerpoint/2010/main" val="1743163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endParaRPr lang="nl-NL"/>
          </a:p>
        </p:txBody>
      </p:sp>
      <p:sp>
        <p:nvSpPr>
          <p:cNvPr id="3" name="Titel 2"/>
          <p:cNvSpPr>
            <a:spLocks noGrp="1"/>
          </p:cNvSpPr>
          <p:nvPr>
            <p:ph type="ctrTitle"/>
          </p:nvPr>
        </p:nvSpPr>
        <p:spPr>
          <a:xfrm>
            <a:off x="2468880" y="740002"/>
            <a:ext cx="4114800" cy="1763485"/>
          </a:xfrm>
        </p:spPr>
        <p:txBody>
          <a:bodyPr/>
          <a:lstStyle/>
          <a:p>
            <a:r>
              <a:rPr lang="nl-NL" dirty="0" smtClean="0"/>
              <a:t>Alternatieven</a:t>
            </a:r>
            <a:endParaRPr lang="nl-NL" dirty="0"/>
          </a:p>
        </p:txBody>
      </p:sp>
    </p:spTree>
    <p:extLst>
      <p:ext uri="{BB962C8B-B14F-4D97-AF65-F5344CB8AC3E}">
        <p14:creationId xmlns:p14="http://schemas.microsoft.com/office/powerpoint/2010/main" val="309290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endParaRPr lang="nl-NL" dirty="0"/>
          </a:p>
        </p:txBody>
      </p:sp>
      <p:sp>
        <p:nvSpPr>
          <p:cNvPr id="3" name="Titel 2"/>
          <p:cNvSpPr>
            <a:spLocks noGrp="1"/>
          </p:cNvSpPr>
          <p:nvPr>
            <p:ph type="ctrTitle"/>
          </p:nvPr>
        </p:nvSpPr>
        <p:spPr/>
        <p:txBody>
          <a:bodyPr/>
          <a:lstStyle/>
          <a:p>
            <a:r>
              <a:rPr lang="nl-NL" dirty="0" smtClean="0"/>
              <a:t>Obstakels overwinnen</a:t>
            </a:r>
            <a:endParaRPr lang="nl-NL" dirty="0"/>
          </a:p>
        </p:txBody>
      </p:sp>
    </p:spTree>
    <p:extLst>
      <p:ext uri="{BB962C8B-B14F-4D97-AF65-F5344CB8AC3E}">
        <p14:creationId xmlns:p14="http://schemas.microsoft.com/office/powerpoint/2010/main" val="304348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702398"/>
            <a:ext cx="6858000" cy="2519982"/>
          </a:xfrm>
        </p:spPr>
        <p:txBody>
          <a:bodyPr>
            <a:normAutofit fontScale="92500" lnSpcReduction="10000"/>
          </a:bodyPr>
          <a:lstStyle/>
          <a:p>
            <a:pPr marL="342900" indent="-342900">
              <a:buFont typeface="Arial" panose="020B0604020202020204" pitchFamily="34" charset="0"/>
              <a:buChar char="•"/>
            </a:pPr>
            <a:r>
              <a:rPr lang="nl-NL" dirty="0"/>
              <a:t>Wat is het LAKS?</a:t>
            </a:r>
          </a:p>
          <a:p>
            <a:pPr marL="342900" indent="-342900">
              <a:buFont typeface="Arial" panose="020B0604020202020204" pitchFamily="34" charset="0"/>
              <a:buChar char="•"/>
            </a:pPr>
            <a:r>
              <a:rPr lang="nl-NL" dirty="0"/>
              <a:t>Wat is </a:t>
            </a:r>
            <a:r>
              <a:rPr lang="nl-NL" b="1" dirty="0"/>
              <a:t>kansenongelijkheid</a:t>
            </a:r>
            <a:r>
              <a:rPr lang="nl-NL" dirty="0"/>
              <a:t>?</a:t>
            </a:r>
          </a:p>
          <a:p>
            <a:pPr marL="342900" indent="-342900">
              <a:buFont typeface="Arial" panose="020B0604020202020204" pitchFamily="34" charset="0"/>
              <a:buChar char="•"/>
            </a:pPr>
            <a:r>
              <a:rPr lang="nl-NL" dirty="0"/>
              <a:t>Dilemmagame: “Wat zijn jouw kansen?”</a:t>
            </a:r>
          </a:p>
          <a:p>
            <a:pPr marL="342900" indent="-342900">
              <a:buFont typeface="Arial" panose="020B0604020202020204" pitchFamily="34" charset="0"/>
              <a:buChar char="•"/>
            </a:pPr>
            <a:r>
              <a:rPr lang="nl-NL" dirty="0"/>
              <a:t>Pauze</a:t>
            </a:r>
          </a:p>
          <a:p>
            <a:pPr marL="342900" indent="-342900">
              <a:buFont typeface="Arial" panose="020B0604020202020204" pitchFamily="34" charset="0"/>
              <a:buChar char="•"/>
            </a:pPr>
            <a:r>
              <a:rPr lang="nl-NL" dirty="0"/>
              <a:t>Nabespreken game</a:t>
            </a:r>
          </a:p>
          <a:p>
            <a:pPr marL="342900" indent="-342900">
              <a:buFont typeface="Arial" panose="020B0604020202020204" pitchFamily="34" charset="0"/>
              <a:buChar char="•"/>
            </a:pPr>
            <a:r>
              <a:rPr lang="nl-NL" dirty="0"/>
              <a:t>Enquête en Discussie</a:t>
            </a:r>
          </a:p>
          <a:p>
            <a:pPr marL="342900" indent="-342900">
              <a:buFont typeface="Arial" panose="020B0604020202020204" pitchFamily="34" charset="0"/>
              <a:buChar char="•"/>
            </a:pPr>
            <a:endParaRPr lang="nl-NL" dirty="0"/>
          </a:p>
        </p:txBody>
      </p:sp>
      <p:sp>
        <p:nvSpPr>
          <p:cNvPr id="3" name="Titel 2"/>
          <p:cNvSpPr>
            <a:spLocks noGrp="1"/>
          </p:cNvSpPr>
          <p:nvPr>
            <p:ph type="ctrTitle"/>
          </p:nvPr>
        </p:nvSpPr>
        <p:spPr>
          <a:xfrm>
            <a:off x="2851484" y="629062"/>
            <a:ext cx="3441032" cy="1763485"/>
          </a:xfrm>
        </p:spPr>
        <p:txBody>
          <a:bodyPr/>
          <a:lstStyle/>
          <a:p>
            <a:r>
              <a:rPr lang="nl-NL" dirty="0"/>
              <a:t>Wat gaan we doen?</a:t>
            </a:r>
          </a:p>
        </p:txBody>
      </p:sp>
    </p:spTree>
    <p:extLst>
      <p:ext uri="{BB962C8B-B14F-4D97-AF65-F5344CB8AC3E}">
        <p14:creationId xmlns:p14="http://schemas.microsoft.com/office/powerpoint/2010/main" val="1813099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endParaRPr lang="nl-NL"/>
          </a:p>
        </p:txBody>
      </p:sp>
      <p:sp>
        <p:nvSpPr>
          <p:cNvPr id="3" name="Titel 2"/>
          <p:cNvSpPr>
            <a:spLocks noGrp="1"/>
          </p:cNvSpPr>
          <p:nvPr>
            <p:ph type="ctrTitle"/>
          </p:nvPr>
        </p:nvSpPr>
        <p:spPr/>
        <p:txBody>
          <a:bodyPr/>
          <a:lstStyle/>
          <a:p>
            <a:r>
              <a:rPr lang="nl-NL" dirty="0" smtClean="0"/>
              <a:t>Debat</a:t>
            </a:r>
            <a:endParaRPr lang="nl-NL" dirty="0"/>
          </a:p>
        </p:txBody>
      </p:sp>
    </p:spTree>
    <p:extLst>
      <p:ext uri="{BB962C8B-B14F-4D97-AF65-F5344CB8AC3E}">
        <p14:creationId xmlns:p14="http://schemas.microsoft.com/office/powerpoint/2010/main" val="4216865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tekst 2"/>
          <p:cNvSpPr>
            <a:spLocks noGrp="1"/>
          </p:cNvSpPr>
          <p:nvPr>
            <p:ph type="body" sz="quarter" idx="11"/>
          </p:nvPr>
        </p:nvSpPr>
        <p:spPr/>
        <p:txBody>
          <a:bodyPr/>
          <a:lstStyle/>
          <a:p>
            <a:r>
              <a:rPr lang="nl-NL" dirty="0" smtClean="0"/>
              <a:t>De overheid, de school of andere ouders zouden moeten bijspringen als een leerling het schoolreisje niet kan betalen.</a:t>
            </a:r>
          </a:p>
          <a:p>
            <a:endParaRPr lang="nl-NL" dirty="0"/>
          </a:p>
          <a:p>
            <a:endParaRPr lang="nl-NL" dirty="0"/>
          </a:p>
        </p:txBody>
      </p:sp>
      <p:sp>
        <p:nvSpPr>
          <p:cNvPr id="4" name="Rechthoek 3"/>
          <p:cNvSpPr/>
          <p:nvPr/>
        </p:nvSpPr>
        <p:spPr>
          <a:xfrm>
            <a:off x="816555" y="4516244"/>
            <a:ext cx="1936749" cy="477054"/>
          </a:xfrm>
          <a:prstGeom prst="rect">
            <a:avLst/>
          </a:prstGeom>
        </p:spPr>
        <p:txBody>
          <a:bodyPr wrap="none">
            <a:spAutoFit/>
          </a:bodyPr>
          <a:lstStyle/>
          <a:p>
            <a:r>
              <a:rPr lang="nl-NL" sz="2500" dirty="0">
                <a:solidFill>
                  <a:srgbClr val="69BF80"/>
                </a:solidFill>
                <a:latin typeface="Gotham Black" panose="02000603040000020004" pitchFamily="2" charset="0"/>
              </a:rPr>
              <a:t>Staan = JA</a:t>
            </a:r>
          </a:p>
        </p:txBody>
      </p:sp>
      <p:sp>
        <p:nvSpPr>
          <p:cNvPr id="5" name="Rechthoek 4"/>
          <p:cNvSpPr/>
          <p:nvPr/>
        </p:nvSpPr>
        <p:spPr>
          <a:xfrm>
            <a:off x="6091450" y="4516244"/>
            <a:ext cx="2199641" cy="477054"/>
          </a:xfrm>
          <a:prstGeom prst="rect">
            <a:avLst/>
          </a:prstGeom>
        </p:spPr>
        <p:txBody>
          <a:bodyPr wrap="none">
            <a:spAutoFit/>
          </a:bodyPr>
          <a:lstStyle/>
          <a:p>
            <a:r>
              <a:rPr lang="nl-NL" sz="2500" dirty="0">
                <a:solidFill>
                  <a:srgbClr val="69BF80"/>
                </a:solidFill>
                <a:latin typeface="Gotham Black" panose="02000603040000020004" pitchFamily="2" charset="0"/>
              </a:rPr>
              <a:t>Zitten = Nee</a:t>
            </a:r>
          </a:p>
        </p:txBody>
      </p:sp>
      <p:sp>
        <p:nvSpPr>
          <p:cNvPr id="6" name="Tekstvak 5"/>
          <p:cNvSpPr txBox="1"/>
          <p:nvPr/>
        </p:nvSpPr>
        <p:spPr>
          <a:xfrm>
            <a:off x="628650" y="395713"/>
            <a:ext cx="3042821" cy="369332"/>
          </a:xfrm>
          <a:prstGeom prst="rect">
            <a:avLst/>
          </a:prstGeom>
          <a:noFill/>
        </p:spPr>
        <p:txBody>
          <a:bodyPr wrap="none" rtlCol="0">
            <a:spAutoFit/>
          </a:bodyPr>
          <a:lstStyle/>
          <a:p>
            <a:r>
              <a:rPr lang="nl-NL" dirty="0" smtClean="0">
                <a:solidFill>
                  <a:srgbClr val="FCB24C"/>
                </a:solidFill>
                <a:latin typeface="Gotham Black" panose="02000603040000020004" pitchFamily="2" charset="0"/>
              </a:rPr>
              <a:t>Scene I: Het schoolreisje</a:t>
            </a:r>
            <a:endParaRPr lang="nl-NL"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1214663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tekst 2"/>
          <p:cNvSpPr>
            <a:spLocks noGrp="1"/>
          </p:cNvSpPr>
          <p:nvPr>
            <p:ph type="body" sz="quarter" idx="11"/>
          </p:nvPr>
        </p:nvSpPr>
        <p:spPr/>
        <p:txBody>
          <a:bodyPr/>
          <a:lstStyle/>
          <a:p>
            <a:r>
              <a:rPr lang="nl-NL" dirty="0" smtClean="0"/>
              <a:t>Het is </a:t>
            </a:r>
            <a:r>
              <a:rPr lang="nl-NL" dirty="0" smtClean="0"/>
              <a:t>eerlijk </a:t>
            </a:r>
            <a:r>
              <a:rPr lang="nl-NL" dirty="0" smtClean="0"/>
              <a:t>dat leerlingen met precies </a:t>
            </a:r>
            <a:r>
              <a:rPr lang="nl-NL" dirty="0" smtClean="0"/>
              <a:t>hetzelfde rapport </a:t>
            </a:r>
            <a:r>
              <a:rPr lang="nl-NL" dirty="0" smtClean="0"/>
              <a:t>toch andere adviezen kunnen krijgen.</a:t>
            </a:r>
          </a:p>
          <a:p>
            <a:endParaRPr lang="nl-NL" dirty="0"/>
          </a:p>
          <a:p>
            <a:endParaRPr lang="nl-NL" dirty="0"/>
          </a:p>
        </p:txBody>
      </p:sp>
      <p:sp>
        <p:nvSpPr>
          <p:cNvPr id="4" name="Rechthoek 3"/>
          <p:cNvSpPr/>
          <p:nvPr/>
        </p:nvSpPr>
        <p:spPr>
          <a:xfrm>
            <a:off x="816555" y="4516244"/>
            <a:ext cx="1936749" cy="477054"/>
          </a:xfrm>
          <a:prstGeom prst="rect">
            <a:avLst/>
          </a:prstGeom>
        </p:spPr>
        <p:txBody>
          <a:bodyPr wrap="none">
            <a:spAutoFit/>
          </a:bodyPr>
          <a:lstStyle/>
          <a:p>
            <a:r>
              <a:rPr lang="nl-NL" sz="2500" dirty="0">
                <a:solidFill>
                  <a:srgbClr val="69BF80"/>
                </a:solidFill>
                <a:latin typeface="Gotham Black" panose="02000603040000020004" pitchFamily="2" charset="0"/>
              </a:rPr>
              <a:t>Staan = JA</a:t>
            </a:r>
          </a:p>
        </p:txBody>
      </p:sp>
      <p:sp>
        <p:nvSpPr>
          <p:cNvPr id="5" name="Rechthoek 4"/>
          <p:cNvSpPr/>
          <p:nvPr/>
        </p:nvSpPr>
        <p:spPr>
          <a:xfrm>
            <a:off x="6091450" y="4516244"/>
            <a:ext cx="2199641" cy="477054"/>
          </a:xfrm>
          <a:prstGeom prst="rect">
            <a:avLst/>
          </a:prstGeom>
        </p:spPr>
        <p:txBody>
          <a:bodyPr wrap="none">
            <a:spAutoFit/>
          </a:bodyPr>
          <a:lstStyle/>
          <a:p>
            <a:r>
              <a:rPr lang="nl-NL" sz="2500" dirty="0">
                <a:solidFill>
                  <a:srgbClr val="69BF80"/>
                </a:solidFill>
                <a:latin typeface="Gotham Black" panose="02000603040000020004" pitchFamily="2" charset="0"/>
              </a:rPr>
              <a:t>Zitten = Nee</a:t>
            </a:r>
          </a:p>
        </p:txBody>
      </p:sp>
      <p:sp>
        <p:nvSpPr>
          <p:cNvPr id="6" name="Tekstvak 5"/>
          <p:cNvSpPr txBox="1"/>
          <p:nvPr/>
        </p:nvSpPr>
        <p:spPr>
          <a:xfrm>
            <a:off x="628650" y="365125"/>
            <a:ext cx="2608406" cy="369332"/>
          </a:xfrm>
          <a:prstGeom prst="rect">
            <a:avLst/>
          </a:prstGeom>
          <a:noFill/>
        </p:spPr>
        <p:txBody>
          <a:bodyPr wrap="none" rtlCol="0">
            <a:spAutoFit/>
          </a:bodyPr>
          <a:lstStyle/>
          <a:p>
            <a:r>
              <a:rPr lang="nl-NL" dirty="0" smtClean="0">
                <a:solidFill>
                  <a:srgbClr val="FCB24C"/>
                </a:solidFill>
                <a:latin typeface="Gotham Black" panose="02000603040000020004" pitchFamily="2" charset="0"/>
              </a:rPr>
              <a:t>Scene 2: Het rapport</a:t>
            </a:r>
            <a:endParaRPr lang="nl-NL"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1919443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tekst 2"/>
          <p:cNvSpPr>
            <a:spLocks noGrp="1"/>
          </p:cNvSpPr>
          <p:nvPr>
            <p:ph type="body" sz="quarter" idx="11"/>
          </p:nvPr>
        </p:nvSpPr>
        <p:spPr/>
        <p:txBody>
          <a:bodyPr/>
          <a:lstStyle/>
          <a:p>
            <a:r>
              <a:rPr lang="nl-NL" dirty="0" smtClean="0"/>
              <a:t>Mag de support die je vanuit huis meekrijgt meetellen bij beslissingen over op- en afstromen?</a:t>
            </a:r>
          </a:p>
          <a:p>
            <a:endParaRPr lang="nl-NL" dirty="0"/>
          </a:p>
          <a:p>
            <a:endParaRPr lang="nl-NL" dirty="0"/>
          </a:p>
        </p:txBody>
      </p:sp>
      <p:sp>
        <p:nvSpPr>
          <p:cNvPr id="4" name="Rechthoek 3"/>
          <p:cNvSpPr/>
          <p:nvPr/>
        </p:nvSpPr>
        <p:spPr>
          <a:xfrm>
            <a:off x="816555" y="4516244"/>
            <a:ext cx="1936749" cy="477054"/>
          </a:xfrm>
          <a:prstGeom prst="rect">
            <a:avLst/>
          </a:prstGeom>
        </p:spPr>
        <p:txBody>
          <a:bodyPr wrap="none">
            <a:spAutoFit/>
          </a:bodyPr>
          <a:lstStyle/>
          <a:p>
            <a:r>
              <a:rPr lang="nl-NL" sz="2500" dirty="0">
                <a:solidFill>
                  <a:srgbClr val="69BF80"/>
                </a:solidFill>
                <a:latin typeface="Gotham Black" panose="02000603040000020004" pitchFamily="2" charset="0"/>
              </a:rPr>
              <a:t>Staan = JA</a:t>
            </a:r>
          </a:p>
        </p:txBody>
      </p:sp>
      <p:sp>
        <p:nvSpPr>
          <p:cNvPr id="5" name="Rechthoek 4"/>
          <p:cNvSpPr/>
          <p:nvPr/>
        </p:nvSpPr>
        <p:spPr>
          <a:xfrm>
            <a:off x="6018298" y="4516244"/>
            <a:ext cx="2199641" cy="477054"/>
          </a:xfrm>
          <a:prstGeom prst="rect">
            <a:avLst/>
          </a:prstGeom>
        </p:spPr>
        <p:txBody>
          <a:bodyPr wrap="none">
            <a:spAutoFit/>
          </a:bodyPr>
          <a:lstStyle/>
          <a:p>
            <a:r>
              <a:rPr lang="nl-NL" sz="2500" dirty="0">
                <a:solidFill>
                  <a:srgbClr val="69BF80"/>
                </a:solidFill>
                <a:latin typeface="Gotham Black" panose="02000603040000020004" pitchFamily="2" charset="0"/>
              </a:rPr>
              <a:t>Zitten = Nee</a:t>
            </a:r>
          </a:p>
        </p:txBody>
      </p:sp>
      <p:sp>
        <p:nvSpPr>
          <p:cNvPr id="6" name="Tekstvak 5"/>
          <p:cNvSpPr txBox="1"/>
          <p:nvPr/>
        </p:nvSpPr>
        <p:spPr>
          <a:xfrm>
            <a:off x="628650" y="365125"/>
            <a:ext cx="2717411" cy="369332"/>
          </a:xfrm>
          <a:prstGeom prst="rect">
            <a:avLst/>
          </a:prstGeom>
          <a:noFill/>
        </p:spPr>
        <p:txBody>
          <a:bodyPr wrap="none" rtlCol="0">
            <a:spAutoFit/>
          </a:bodyPr>
          <a:lstStyle/>
          <a:p>
            <a:r>
              <a:rPr lang="nl-NL" dirty="0" smtClean="0">
                <a:solidFill>
                  <a:srgbClr val="FCB24C"/>
                </a:solidFill>
                <a:latin typeface="Gotham Black" panose="02000603040000020004" pitchFamily="2" charset="0"/>
              </a:rPr>
              <a:t>Scene 3: De docenten</a:t>
            </a:r>
            <a:endParaRPr lang="nl-NL"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1650226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tekst 2"/>
          <p:cNvSpPr>
            <a:spLocks noGrp="1"/>
          </p:cNvSpPr>
          <p:nvPr>
            <p:ph type="body" sz="quarter" idx="11"/>
          </p:nvPr>
        </p:nvSpPr>
        <p:spPr/>
        <p:txBody>
          <a:bodyPr/>
          <a:lstStyle/>
          <a:p>
            <a:r>
              <a:rPr lang="nl-NL" dirty="0" smtClean="0"/>
              <a:t>Scholen moeten leerlingen zoals Naomi gratis extra ondersteuning bieden.</a:t>
            </a:r>
          </a:p>
          <a:p>
            <a:endParaRPr lang="nl-NL" dirty="0"/>
          </a:p>
          <a:p>
            <a:endParaRPr lang="nl-NL" dirty="0"/>
          </a:p>
        </p:txBody>
      </p:sp>
      <p:sp>
        <p:nvSpPr>
          <p:cNvPr id="4" name="Rechthoek 3"/>
          <p:cNvSpPr/>
          <p:nvPr/>
        </p:nvSpPr>
        <p:spPr>
          <a:xfrm>
            <a:off x="816555" y="4516244"/>
            <a:ext cx="1936749" cy="477054"/>
          </a:xfrm>
          <a:prstGeom prst="rect">
            <a:avLst/>
          </a:prstGeom>
        </p:spPr>
        <p:txBody>
          <a:bodyPr wrap="none">
            <a:spAutoFit/>
          </a:bodyPr>
          <a:lstStyle/>
          <a:p>
            <a:r>
              <a:rPr lang="nl-NL" sz="2500" dirty="0">
                <a:solidFill>
                  <a:srgbClr val="69BF80"/>
                </a:solidFill>
                <a:latin typeface="Gotham Black" panose="02000603040000020004" pitchFamily="2" charset="0"/>
              </a:rPr>
              <a:t>Staan = JA</a:t>
            </a:r>
          </a:p>
        </p:txBody>
      </p:sp>
      <p:sp>
        <p:nvSpPr>
          <p:cNvPr id="5" name="Rechthoek 4"/>
          <p:cNvSpPr/>
          <p:nvPr/>
        </p:nvSpPr>
        <p:spPr>
          <a:xfrm>
            <a:off x="6091450" y="4516244"/>
            <a:ext cx="2199641" cy="477054"/>
          </a:xfrm>
          <a:prstGeom prst="rect">
            <a:avLst/>
          </a:prstGeom>
        </p:spPr>
        <p:txBody>
          <a:bodyPr wrap="none">
            <a:spAutoFit/>
          </a:bodyPr>
          <a:lstStyle/>
          <a:p>
            <a:r>
              <a:rPr lang="nl-NL" sz="2500" dirty="0">
                <a:solidFill>
                  <a:srgbClr val="69BF80"/>
                </a:solidFill>
                <a:latin typeface="Gotham Black" panose="02000603040000020004" pitchFamily="2" charset="0"/>
              </a:rPr>
              <a:t>Zitten = Nee</a:t>
            </a:r>
          </a:p>
        </p:txBody>
      </p:sp>
      <p:sp>
        <p:nvSpPr>
          <p:cNvPr id="6" name="Tekstvak 5"/>
          <p:cNvSpPr txBox="1"/>
          <p:nvPr/>
        </p:nvSpPr>
        <p:spPr>
          <a:xfrm>
            <a:off x="628650" y="365125"/>
            <a:ext cx="3634328" cy="369332"/>
          </a:xfrm>
          <a:prstGeom prst="rect">
            <a:avLst/>
          </a:prstGeom>
          <a:noFill/>
        </p:spPr>
        <p:txBody>
          <a:bodyPr wrap="none" rtlCol="0">
            <a:spAutoFit/>
          </a:bodyPr>
          <a:lstStyle/>
          <a:p>
            <a:r>
              <a:rPr lang="nl-NL" dirty="0" smtClean="0">
                <a:solidFill>
                  <a:srgbClr val="FCB24C"/>
                </a:solidFill>
                <a:latin typeface="Gotham Black" panose="02000603040000020004" pitchFamily="2" charset="0"/>
              </a:rPr>
              <a:t>Scene 4:  Het rapportgesprek</a:t>
            </a:r>
            <a:endParaRPr lang="nl-NL"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1850609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Leuk dit verhaal, maar wat doet het LAKS?</a:t>
            </a:r>
            <a:endParaRPr lang="nl-NL" dirty="0"/>
          </a:p>
        </p:txBody>
      </p:sp>
      <p:sp>
        <p:nvSpPr>
          <p:cNvPr id="3" name="Tijdelijke aanduiding voor tekst 2"/>
          <p:cNvSpPr>
            <a:spLocks noGrp="1"/>
          </p:cNvSpPr>
          <p:nvPr>
            <p:ph type="body" sz="quarter" idx="11"/>
          </p:nvPr>
        </p:nvSpPr>
        <p:spPr/>
        <p:txBody>
          <a:bodyPr>
            <a:normAutofit lnSpcReduction="10000"/>
          </a:bodyPr>
          <a:lstStyle/>
          <a:p>
            <a:r>
              <a:rPr lang="nl-NL" dirty="0" err="1" smtClean="0"/>
              <a:t>Kansenongelijkheidsmanifest</a:t>
            </a:r>
            <a:endParaRPr lang="nl-NL" dirty="0" smtClean="0"/>
          </a:p>
          <a:p>
            <a:r>
              <a:rPr lang="nl-NL" dirty="0" smtClean="0"/>
              <a:t>In gesprek met organisaties (</a:t>
            </a:r>
            <a:r>
              <a:rPr lang="nl-NL" dirty="0" smtClean="0"/>
              <a:t>VO-raad</a:t>
            </a:r>
            <a:r>
              <a:rPr lang="nl-NL" dirty="0" smtClean="0"/>
              <a:t>)</a:t>
            </a:r>
          </a:p>
          <a:p>
            <a:r>
              <a:rPr lang="nl-NL" dirty="0" smtClean="0"/>
              <a:t>In gesprek met de minister</a:t>
            </a:r>
          </a:p>
          <a:p>
            <a:endParaRPr lang="nl-NL" dirty="0"/>
          </a:p>
          <a:p>
            <a:endParaRPr lang="nl-NL" dirty="0" smtClean="0"/>
          </a:p>
          <a:p>
            <a:r>
              <a:rPr lang="nl-NL" dirty="0" smtClean="0"/>
              <a:t>Wat moeten we aankaarten?</a:t>
            </a:r>
          </a:p>
        </p:txBody>
      </p:sp>
    </p:spTree>
    <p:extLst>
      <p:ext uri="{BB962C8B-B14F-4D97-AF65-F5344CB8AC3E}">
        <p14:creationId xmlns:p14="http://schemas.microsoft.com/office/powerpoint/2010/main" val="2703291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www.laks.nl/onderzoek</a:t>
            </a:r>
            <a:endParaRPr lang="nl-NL" dirty="0"/>
          </a:p>
        </p:txBody>
      </p:sp>
      <p:sp>
        <p:nvSpPr>
          <p:cNvPr id="3" name="Tijdelijke aanduiding voor tekst 2"/>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67322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vonden jullie van de game?</a:t>
            </a:r>
          </a:p>
          <a:p>
            <a:r>
              <a:rPr lang="nl-NL" sz="1400" dirty="0" smtClean="0"/>
              <a:t>Goed</a:t>
            </a:r>
            <a:r>
              <a:rPr lang="nl-NL" sz="1400" dirty="0"/>
              <a:t>?</a:t>
            </a:r>
            <a:r>
              <a:rPr lang="nl-NL" sz="1400" dirty="0" smtClean="0"/>
              <a:t> Slecht? Wat neem je mee? Waar trek je je niets van aan? Wat wil je ons meegeven?</a:t>
            </a:r>
            <a:endParaRPr lang="nl-NL" sz="1400" dirty="0"/>
          </a:p>
        </p:txBody>
      </p:sp>
      <p:sp>
        <p:nvSpPr>
          <p:cNvPr id="3" name="Titel 2"/>
          <p:cNvSpPr>
            <a:spLocks noGrp="1"/>
          </p:cNvSpPr>
          <p:nvPr>
            <p:ph type="ctrTitle"/>
          </p:nvPr>
        </p:nvSpPr>
        <p:spPr/>
        <p:txBody>
          <a:bodyPr/>
          <a:lstStyle/>
          <a:p>
            <a:r>
              <a:rPr lang="nl-NL" dirty="0" smtClean="0"/>
              <a:t>Evaluatie</a:t>
            </a:r>
            <a:endParaRPr lang="nl-NL" dirty="0"/>
          </a:p>
        </p:txBody>
      </p:sp>
    </p:spTree>
    <p:extLst>
      <p:ext uri="{BB962C8B-B14F-4D97-AF65-F5344CB8AC3E}">
        <p14:creationId xmlns:p14="http://schemas.microsoft.com/office/powerpoint/2010/main" val="2844785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a:bodyPr>
          <a:lstStyle/>
          <a:p>
            <a:r>
              <a:rPr lang="nl-NL" dirty="0" smtClean="0"/>
              <a:t>Wat vonden jullie van deze </a:t>
            </a:r>
            <a:r>
              <a:rPr lang="nl-NL" dirty="0" smtClean="0"/>
              <a:t>dag?</a:t>
            </a:r>
            <a:endParaRPr lang="nl-NL" dirty="0" smtClean="0"/>
          </a:p>
          <a:p>
            <a:endParaRPr lang="nl-NL" dirty="0"/>
          </a:p>
          <a:p>
            <a:r>
              <a:rPr lang="nl-NL" sz="1400" dirty="0"/>
              <a:t>Goed? Slecht? Wat neem je mee? Waar trek je je niets van aan? Wat wil je ons meegeven?</a:t>
            </a:r>
          </a:p>
        </p:txBody>
      </p:sp>
      <p:sp>
        <p:nvSpPr>
          <p:cNvPr id="3" name="Titel 2"/>
          <p:cNvSpPr>
            <a:spLocks noGrp="1"/>
          </p:cNvSpPr>
          <p:nvPr>
            <p:ph type="ctrTitle"/>
          </p:nvPr>
        </p:nvSpPr>
        <p:spPr/>
        <p:txBody>
          <a:bodyPr/>
          <a:lstStyle/>
          <a:p>
            <a:r>
              <a:rPr lang="nl-NL" dirty="0" smtClean="0"/>
              <a:t>Evaluatie</a:t>
            </a:r>
            <a:endParaRPr lang="nl-NL" dirty="0"/>
          </a:p>
        </p:txBody>
      </p:sp>
    </p:spTree>
    <p:extLst>
      <p:ext uri="{BB962C8B-B14F-4D97-AF65-F5344CB8AC3E}">
        <p14:creationId xmlns:p14="http://schemas.microsoft.com/office/powerpoint/2010/main" val="113437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602038"/>
            <a:ext cx="6858000" cy="2798762"/>
          </a:xfrm>
        </p:spPr>
        <p:txBody>
          <a:bodyPr>
            <a:normAutofit/>
          </a:bodyPr>
          <a:lstStyle/>
          <a:p>
            <a:r>
              <a:rPr lang="nl-NL" dirty="0" smtClean="0"/>
              <a:t>Kom je binnenkort bij ons langs?</a:t>
            </a:r>
          </a:p>
          <a:p>
            <a:pPr marL="342900" indent="-342900">
              <a:buFont typeface="Arial" panose="020B0604020202020204" pitchFamily="34" charset="0"/>
              <a:buChar char="•"/>
            </a:pPr>
            <a:r>
              <a:rPr lang="nl-NL" dirty="0" smtClean="0"/>
              <a:t>12 april: Onderwijsdebat</a:t>
            </a:r>
          </a:p>
          <a:p>
            <a:pPr marL="342900" indent="-342900">
              <a:buFont typeface="Arial" panose="020B0604020202020204" pitchFamily="34" charset="0"/>
              <a:buChar char="•"/>
            </a:pPr>
            <a:r>
              <a:rPr lang="nl-NL" dirty="0" smtClean="0"/>
              <a:t>14 &amp; 15 april: Lente </a:t>
            </a:r>
            <a:r>
              <a:rPr lang="nl-NL" dirty="0" smtClean="0"/>
              <a:t>Vergadering</a:t>
            </a:r>
          </a:p>
          <a:p>
            <a:r>
              <a:rPr lang="nl-NL" dirty="0" smtClean="0"/>
              <a:t>www.laks.nl/ALV</a:t>
            </a:r>
            <a:endParaRPr lang="nl-NL" dirty="0" smtClean="0"/>
          </a:p>
          <a:p>
            <a:pPr marL="342900" indent="-342900">
              <a:buFont typeface="Arial" panose="020B0604020202020204" pitchFamily="34" charset="0"/>
              <a:buChar char="•"/>
            </a:pPr>
            <a:r>
              <a:rPr lang="nl-NL" dirty="0" smtClean="0"/>
              <a:t>www.laks.nl/pizzapanel</a:t>
            </a:r>
            <a:endParaRPr lang="nl-NL" dirty="0"/>
          </a:p>
        </p:txBody>
      </p:sp>
      <p:sp>
        <p:nvSpPr>
          <p:cNvPr id="3" name="Titel 2"/>
          <p:cNvSpPr>
            <a:spLocks noGrp="1"/>
          </p:cNvSpPr>
          <p:nvPr>
            <p:ph type="ctrTitle"/>
          </p:nvPr>
        </p:nvSpPr>
        <p:spPr/>
        <p:txBody>
          <a:bodyPr/>
          <a:lstStyle/>
          <a:p>
            <a:r>
              <a:rPr lang="nl-NL" dirty="0" smtClean="0"/>
              <a:t>Bedankt voor jullie aandacht</a:t>
            </a:r>
            <a:endParaRPr lang="nl-NL" dirty="0"/>
          </a:p>
        </p:txBody>
      </p:sp>
    </p:spTree>
    <p:extLst>
      <p:ext uri="{BB962C8B-B14F-4D97-AF65-F5344CB8AC3E}">
        <p14:creationId xmlns:p14="http://schemas.microsoft.com/office/powerpoint/2010/main" val="117453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602037"/>
            <a:ext cx="6858000" cy="3133299"/>
          </a:xfrm>
        </p:spPr>
        <p:txBody>
          <a:bodyPr>
            <a:normAutofit/>
          </a:bodyPr>
          <a:lstStyle/>
          <a:p>
            <a:r>
              <a:rPr lang="nl-NL" dirty="0"/>
              <a:t>Landelijk </a:t>
            </a:r>
            <a:r>
              <a:rPr lang="nl-NL" dirty="0">
                <a:solidFill>
                  <a:srgbClr val="00549B"/>
                </a:solidFill>
              </a:rPr>
              <a:t>Aktie</a:t>
            </a:r>
            <a:r>
              <a:rPr lang="nl-NL" dirty="0"/>
              <a:t> </a:t>
            </a:r>
            <a:r>
              <a:rPr lang="nl-NL" dirty="0" err="1"/>
              <a:t>Komitee</a:t>
            </a:r>
            <a:r>
              <a:rPr lang="nl-NL" dirty="0"/>
              <a:t> Scholieren</a:t>
            </a:r>
          </a:p>
          <a:p>
            <a:pPr marL="342900" indent="-342900">
              <a:buFont typeface="Arial" panose="020B0604020202020204" pitchFamily="34" charset="0"/>
              <a:buChar char="•"/>
            </a:pPr>
            <a:r>
              <a:rPr lang="nl-NL" dirty="0"/>
              <a:t>Landelijke </a:t>
            </a:r>
            <a:r>
              <a:rPr lang="nl-NL" dirty="0">
                <a:solidFill>
                  <a:srgbClr val="00549B"/>
                </a:solidFill>
              </a:rPr>
              <a:t>leerlingenraad</a:t>
            </a:r>
          </a:p>
          <a:p>
            <a:pPr marL="342900" indent="-342900">
              <a:buFont typeface="Arial" panose="020B0604020202020204" pitchFamily="34" charset="0"/>
              <a:buChar char="•"/>
            </a:pPr>
            <a:r>
              <a:rPr lang="nl-NL" dirty="0"/>
              <a:t>Leerlingenraden zijn </a:t>
            </a:r>
            <a:r>
              <a:rPr lang="nl-NL" dirty="0">
                <a:solidFill>
                  <a:srgbClr val="00549B"/>
                </a:solidFill>
              </a:rPr>
              <a:t>lid</a:t>
            </a:r>
          </a:p>
          <a:p>
            <a:pPr marL="342900" indent="-342900">
              <a:buFont typeface="Arial" panose="020B0604020202020204" pitchFamily="34" charset="0"/>
              <a:buChar char="•"/>
            </a:pPr>
            <a:r>
              <a:rPr lang="nl-NL" dirty="0"/>
              <a:t>Van de </a:t>
            </a:r>
            <a:r>
              <a:rPr lang="nl-NL" dirty="0">
                <a:solidFill>
                  <a:srgbClr val="00549B"/>
                </a:solidFill>
              </a:rPr>
              <a:t>kantine</a:t>
            </a:r>
            <a:r>
              <a:rPr lang="nl-NL" dirty="0"/>
              <a:t> tot </a:t>
            </a:r>
            <a:r>
              <a:rPr lang="nl-NL" dirty="0">
                <a:solidFill>
                  <a:srgbClr val="00549B"/>
                </a:solidFill>
              </a:rPr>
              <a:t>Den Haag</a:t>
            </a:r>
          </a:p>
          <a:p>
            <a:pPr marL="342900" indent="-342900">
              <a:buFont typeface="Arial" panose="020B0604020202020204" pitchFamily="34" charset="0"/>
              <a:buChar char="•"/>
            </a:pPr>
            <a:r>
              <a:rPr lang="nl-NL" dirty="0"/>
              <a:t>Een </a:t>
            </a:r>
            <a:r>
              <a:rPr lang="nl-NL" dirty="0">
                <a:solidFill>
                  <a:srgbClr val="00549B"/>
                </a:solidFill>
              </a:rPr>
              <a:t>vereniging</a:t>
            </a:r>
            <a:r>
              <a:rPr lang="nl-NL" dirty="0"/>
              <a:t> </a:t>
            </a:r>
          </a:p>
          <a:p>
            <a:endParaRPr lang="nl-NL" dirty="0"/>
          </a:p>
        </p:txBody>
      </p:sp>
      <p:sp>
        <p:nvSpPr>
          <p:cNvPr id="3" name="Titel 2"/>
          <p:cNvSpPr>
            <a:spLocks noGrp="1"/>
          </p:cNvSpPr>
          <p:nvPr>
            <p:ph type="ctrTitle"/>
          </p:nvPr>
        </p:nvSpPr>
        <p:spPr>
          <a:xfrm>
            <a:off x="2851484" y="249349"/>
            <a:ext cx="3441032" cy="1763485"/>
          </a:xfrm>
        </p:spPr>
        <p:txBody>
          <a:bodyPr/>
          <a:lstStyle/>
          <a:p>
            <a:r>
              <a:rPr lang="nl-NL" dirty="0" smtClean="0"/>
              <a:t>Wie zijn wij?</a:t>
            </a:r>
            <a:endParaRPr lang="nl-NL" dirty="0"/>
          </a:p>
        </p:txBody>
      </p:sp>
    </p:spTree>
    <p:extLst>
      <p:ext uri="{BB962C8B-B14F-4D97-AF65-F5344CB8AC3E}">
        <p14:creationId xmlns:p14="http://schemas.microsoft.com/office/powerpoint/2010/main" val="684312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endParaRPr lang="nl-NL"/>
          </a:p>
        </p:txBody>
      </p:sp>
      <p:sp>
        <p:nvSpPr>
          <p:cNvPr id="3" name="Titel 2"/>
          <p:cNvSpPr>
            <a:spLocks noGrp="1"/>
          </p:cNvSpPr>
          <p:nvPr>
            <p:ph type="ctrTitle"/>
          </p:nvPr>
        </p:nvSpPr>
        <p:spPr/>
        <p:txBody>
          <a:bodyPr/>
          <a:lstStyle/>
          <a:p>
            <a:r>
              <a:rPr lang="nl-NL" dirty="0"/>
              <a:t>Voor we beginnen</a:t>
            </a:r>
          </a:p>
        </p:txBody>
      </p:sp>
    </p:spTree>
    <p:extLst>
      <p:ext uri="{BB962C8B-B14F-4D97-AF65-F5344CB8AC3E}">
        <p14:creationId xmlns:p14="http://schemas.microsoft.com/office/powerpoint/2010/main" val="2069030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Stelling</a:t>
            </a:r>
          </a:p>
        </p:txBody>
      </p:sp>
      <p:sp>
        <p:nvSpPr>
          <p:cNvPr id="3" name="Tijdelijke aanduiding voor tekst 2"/>
          <p:cNvSpPr>
            <a:spLocks noGrp="1"/>
          </p:cNvSpPr>
          <p:nvPr>
            <p:ph type="body" sz="quarter" idx="11"/>
          </p:nvPr>
        </p:nvSpPr>
        <p:spPr/>
        <p:txBody>
          <a:bodyPr>
            <a:normAutofit/>
          </a:bodyPr>
          <a:lstStyle/>
          <a:p>
            <a:r>
              <a:rPr lang="nl-NL" sz="5400" dirty="0"/>
              <a:t>Het onderwijs moet iedereen gelijk behandelen?</a:t>
            </a:r>
          </a:p>
        </p:txBody>
      </p:sp>
      <p:sp>
        <p:nvSpPr>
          <p:cNvPr id="4" name="Tekstvak 3"/>
          <p:cNvSpPr txBox="1"/>
          <p:nvPr/>
        </p:nvSpPr>
        <p:spPr>
          <a:xfrm>
            <a:off x="1048215" y="4516244"/>
            <a:ext cx="1936749" cy="477054"/>
          </a:xfrm>
          <a:prstGeom prst="rect">
            <a:avLst/>
          </a:prstGeom>
          <a:noFill/>
        </p:spPr>
        <p:txBody>
          <a:bodyPr wrap="none" rtlCol="0">
            <a:spAutoFit/>
          </a:bodyPr>
          <a:lstStyle/>
          <a:p>
            <a:r>
              <a:rPr lang="nl-NL" sz="2500" dirty="0">
                <a:solidFill>
                  <a:srgbClr val="69BF80"/>
                </a:solidFill>
                <a:latin typeface="Gotham Black" panose="02000603040000020004" pitchFamily="2" charset="0"/>
              </a:rPr>
              <a:t>Staan = JA</a:t>
            </a:r>
          </a:p>
        </p:txBody>
      </p:sp>
      <p:sp>
        <p:nvSpPr>
          <p:cNvPr id="5" name="Rechthoek 4"/>
          <p:cNvSpPr/>
          <p:nvPr/>
        </p:nvSpPr>
        <p:spPr>
          <a:xfrm>
            <a:off x="5589645" y="4516244"/>
            <a:ext cx="2199641" cy="477054"/>
          </a:xfrm>
          <a:prstGeom prst="rect">
            <a:avLst/>
          </a:prstGeom>
        </p:spPr>
        <p:txBody>
          <a:bodyPr wrap="none">
            <a:spAutoFit/>
          </a:bodyPr>
          <a:lstStyle/>
          <a:p>
            <a:r>
              <a:rPr lang="nl-NL" sz="2500" dirty="0">
                <a:solidFill>
                  <a:srgbClr val="69BF80"/>
                </a:solidFill>
                <a:latin typeface="Gotham Black" panose="02000603040000020004" pitchFamily="2" charset="0"/>
              </a:rPr>
              <a:t>Zitten = Nee</a:t>
            </a:r>
          </a:p>
        </p:txBody>
      </p:sp>
    </p:spTree>
    <p:extLst>
      <p:ext uri="{BB962C8B-B14F-4D97-AF65-F5344CB8AC3E}">
        <p14:creationId xmlns:p14="http://schemas.microsoft.com/office/powerpoint/2010/main" val="3422976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t>Wat is gelijke behandeling?</a:t>
            </a:r>
          </a:p>
        </p:txBody>
      </p:sp>
      <p:sp>
        <p:nvSpPr>
          <p:cNvPr id="3" name="Tijdelijke aanduiding voor tekst 2"/>
          <p:cNvSpPr>
            <a:spLocks noGrp="1"/>
          </p:cNvSpPr>
          <p:nvPr>
            <p:ph type="body" sz="quarter" idx="11"/>
          </p:nvPr>
        </p:nvSpPr>
        <p:spPr>
          <a:xfrm>
            <a:off x="628650" y="2364058"/>
            <a:ext cx="7886700" cy="4415883"/>
          </a:xfrm>
        </p:spPr>
        <p:txBody>
          <a:bodyPr>
            <a:normAutofit/>
          </a:bodyPr>
          <a:lstStyle/>
          <a:p>
            <a:pPr lvl="1"/>
            <a:r>
              <a:rPr lang="nl-NL" sz="3600" dirty="0">
                <a:solidFill>
                  <a:srgbClr val="69BF80"/>
                </a:solidFill>
              </a:rPr>
              <a:t>Iedereen hetzelfde?</a:t>
            </a:r>
          </a:p>
          <a:p>
            <a:pPr lvl="1"/>
            <a:endParaRPr lang="nl-NL" sz="3600" dirty="0">
              <a:solidFill>
                <a:srgbClr val="69BF80"/>
              </a:solidFill>
            </a:endParaRPr>
          </a:p>
          <a:p>
            <a:pPr lvl="1"/>
            <a:endParaRPr lang="nl-NL" sz="2800" dirty="0">
              <a:solidFill>
                <a:srgbClr val="69BF80"/>
              </a:solidFill>
            </a:endParaRPr>
          </a:p>
          <a:p>
            <a:pPr lvl="1"/>
            <a:endParaRPr lang="nl-NL" sz="2800" dirty="0">
              <a:solidFill>
                <a:srgbClr val="00549B"/>
              </a:solidFill>
            </a:endParaRPr>
          </a:p>
          <a:p>
            <a:pPr lvl="1"/>
            <a:endParaRPr lang="nl-NL" sz="2800" dirty="0">
              <a:solidFill>
                <a:srgbClr val="00549B"/>
              </a:solidFill>
            </a:endParaRPr>
          </a:p>
          <a:p>
            <a:pPr marL="457200" lvl="1" indent="0">
              <a:buNone/>
            </a:pPr>
            <a:endParaRPr lang="nl-NL" sz="2800" dirty="0">
              <a:solidFill>
                <a:srgbClr val="00549B"/>
              </a:solidFill>
            </a:endParaRPr>
          </a:p>
          <a:p>
            <a:pPr lvl="1"/>
            <a:endParaRPr lang="nl-NL" dirty="0"/>
          </a:p>
          <a:p>
            <a:pPr lvl="1"/>
            <a:endParaRPr lang="nl-NL" dirty="0"/>
          </a:p>
          <a:p>
            <a:pPr lvl="1"/>
            <a:endParaRPr lang="nl-NL" dirty="0"/>
          </a:p>
        </p:txBody>
      </p:sp>
    </p:spTree>
    <p:extLst>
      <p:ext uri="{BB962C8B-B14F-4D97-AF65-F5344CB8AC3E}">
        <p14:creationId xmlns:p14="http://schemas.microsoft.com/office/powerpoint/2010/main" val="325565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4800" dirty="0"/>
              <a:t>Wat doet Nederland?</a:t>
            </a:r>
          </a:p>
        </p:txBody>
      </p:sp>
      <p:sp>
        <p:nvSpPr>
          <p:cNvPr id="3" name="Tijdelijke aanduiding voor tekst 2"/>
          <p:cNvSpPr>
            <a:spLocks noGrp="1"/>
          </p:cNvSpPr>
          <p:nvPr>
            <p:ph type="body" sz="quarter" idx="11"/>
          </p:nvPr>
        </p:nvSpPr>
        <p:spPr>
          <a:xfrm>
            <a:off x="628650" y="1828800"/>
            <a:ext cx="7886700" cy="3445727"/>
          </a:xfrm>
        </p:spPr>
        <p:txBody>
          <a:bodyPr>
            <a:normAutofit lnSpcReduction="10000"/>
          </a:bodyPr>
          <a:lstStyle/>
          <a:p>
            <a:pPr marL="457200" lvl="1" indent="0">
              <a:buNone/>
            </a:pPr>
            <a:endParaRPr lang="nl-NL" sz="3200" dirty="0">
              <a:solidFill>
                <a:srgbClr val="69BF80"/>
              </a:solidFill>
            </a:endParaRPr>
          </a:p>
          <a:p>
            <a:pPr lvl="1"/>
            <a:r>
              <a:rPr lang="nl-NL" sz="3200" dirty="0">
                <a:solidFill>
                  <a:srgbClr val="69BF80"/>
                </a:solidFill>
              </a:rPr>
              <a:t>Gratis</a:t>
            </a:r>
          </a:p>
          <a:p>
            <a:pPr lvl="1"/>
            <a:r>
              <a:rPr lang="nl-NL" sz="3200" dirty="0">
                <a:solidFill>
                  <a:srgbClr val="69BF80"/>
                </a:solidFill>
              </a:rPr>
              <a:t>Toetsen</a:t>
            </a:r>
          </a:p>
          <a:p>
            <a:pPr lvl="1"/>
            <a:r>
              <a:rPr lang="nl-NL" sz="3200" dirty="0">
                <a:solidFill>
                  <a:srgbClr val="69BF80"/>
                </a:solidFill>
              </a:rPr>
              <a:t>Opstromen en doorstromen</a:t>
            </a:r>
          </a:p>
          <a:p>
            <a:pPr lvl="1"/>
            <a:r>
              <a:rPr lang="nl-NL" sz="3200" dirty="0" smtClean="0">
                <a:solidFill>
                  <a:srgbClr val="69BF80"/>
                </a:solidFill>
              </a:rPr>
              <a:t>Leer- en kwalificatieplicht</a:t>
            </a:r>
            <a:endParaRPr lang="nl-NL" sz="3200" dirty="0">
              <a:solidFill>
                <a:srgbClr val="69BF80"/>
              </a:solidFill>
            </a:endParaRPr>
          </a:p>
          <a:p>
            <a:pPr lvl="1"/>
            <a:endParaRPr lang="nl-NL" sz="3200" dirty="0">
              <a:solidFill>
                <a:srgbClr val="69BF80"/>
              </a:solidFill>
            </a:endParaRPr>
          </a:p>
          <a:p>
            <a:pPr marL="457200" lvl="1" indent="0">
              <a:buNone/>
            </a:pPr>
            <a:r>
              <a:rPr lang="nl-NL" sz="3200" dirty="0">
                <a:solidFill>
                  <a:srgbClr val="69BF80"/>
                </a:solidFill>
              </a:rPr>
              <a:t>= Gelijk behandelen?</a:t>
            </a:r>
          </a:p>
          <a:p>
            <a:pPr marL="457200" lvl="1" indent="0">
              <a:buNone/>
            </a:pPr>
            <a:endParaRPr lang="nl-NL" dirty="0">
              <a:solidFill>
                <a:srgbClr val="69BF80"/>
              </a:solidFill>
            </a:endParaRPr>
          </a:p>
          <a:p>
            <a:pPr marL="457200" lvl="1" indent="0">
              <a:buNone/>
            </a:pPr>
            <a:endParaRPr lang="nl-NL" dirty="0">
              <a:solidFill>
                <a:srgbClr val="69BF80"/>
              </a:solidFill>
              <a:latin typeface="Gotham Black" panose="02000603040000020004" pitchFamily="2" charset="0"/>
            </a:endParaRPr>
          </a:p>
        </p:txBody>
      </p:sp>
    </p:spTree>
    <p:extLst>
      <p:ext uri="{BB962C8B-B14F-4D97-AF65-F5344CB8AC3E}">
        <p14:creationId xmlns:p14="http://schemas.microsoft.com/office/powerpoint/2010/main" val="3687241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ongelijke kansen?</a:t>
            </a:r>
          </a:p>
        </p:txBody>
      </p:sp>
      <p:pic>
        <p:nvPicPr>
          <p:cNvPr id="4" name="SoWJoMM6PRs"/>
          <p:cNvPicPr>
            <a:picLocks noRot="1" noChangeAspect="1"/>
          </p:cNvPicPr>
          <p:nvPr>
            <a:videoFile r:link="rId1"/>
          </p:nvPr>
        </p:nvPicPr>
        <p:blipFill>
          <a:blip r:embed="rId4"/>
          <a:stretch>
            <a:fillRect/>
          </a:stretch>
        </p:blipFill>
        <p:spPr>
          <a:xfrm>
            <a:off x="1074026" y="1417366"/>
            <a:ext cx="6995948" cy="3935220"/>
          </a:xfrm>
          <a:prstGeom prst="rect">
            <a:avLst/>
          </a:prstGeom>
        </p:spPr>
      </p:pic>
    </p:spTree>
    <p:extLst>
      <p:ext uri="{BB962C8B-B14F-4D97-AF65-F5344CB8AC3E}">
        <p14:creationId xmlns:p14="http://schemas.microsoft.com/office/powerpoint/2010/main" val="722911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Ongelijke Kansen</a:t>
            </a:r>
          </a:p>
        </p:txBody>
      </p:sp>
      <p:sp>
        <p:nvSpPr>
          <p:cNvPr id="3" name="Tijdelijke aanduiding voor tekst 2"/>
          <p:cNvSpPr>
            <a:spLocks noGrp="1"/>
          </p:cNvSpPr>
          <p:nvPr>
            <p:ph type="body" sz="quarter" idx="11"/>
          </p:nvPr>
        </p:nvSpPr>
        <p:spPr>
          <a:xfrm>
            <a:off x="628650" y="1828800"/>
            <a:ext cx="7886700" cy="3523785"/>
          </a:xfrm>
        </p:spPr>
        <p:txBody>
          <a:bodyPr>
            <a:normAutofit/>
          </a:bodyPr>
          <a:lstStyle/>
          <a:p>
            <a:r>
              <a:rPr lang="nl-NL" dirty="0"/>
              <a:t>Opleidingsniveau ouders</a:t>
            </a:r>
          </a:p>
          <a:p>
            <a:endParaRPr lang="nl-NL" dirty="0"/>
          </a:p>
          <a:p>
            <a:endParaRPr lang="nl-NL" dirty="0"/>
          </a:p>
        </p:txBody>
      </p:sp>
      <p:pic>
        <p:nvPicPr>
          <p:cNvPr id="5" name="Afbeelding 4">
            <a:extLst>
              <a:ext uri="{FF2B5EF4-FFF2-40B4-BE49-F238E27FC236}">
                <a16:creationId xmlns:a16="http://schemas.microsoft.com/office/drawing/2014/main" id="{10CC4C33-9FD2-D649-A2B3-DA04D208C4A1}"/>
              </a:ext>
            </a:extLst>
          </p:cNvPr>
          <p:cNvPicPr>
            <a:picLocks noChangeAspect="1"/>
          </p:cNvPicPr>
          <p:nvPr/>
        </p:nvPicPr>
        <p:blipFill rotWithShape="1">
          <a:blip r:embed="rId3">
            <a:extLst>
              <a:ext uri="{28A0092B-C50C-407E-A947-70E740481C1C}">
                <a14:useLocalDpi xmlns:a14="http://schemas.microsoft.com/office/drawing/2010/main" val="0"/>
              </a:ext>
            </a:extLst>
          </a:blip>
          <a:srcRect l="47989"/>
          <a:stretch/>
        </p:blipFill>
        <p:spPr>
          <a:xfrm>
            <a:off x="2711116" y="2417149"/>
            <a:ext cx="3721767" cy="4440851"/>
          </a:xfrm>
          <a:prstGeom prst="rect">
            <a:avLst/>
          </a:prstGeom>
        </p:spPr>
      </p:pic>
      <p:sp>
        <p:nvSpPr>
          <p:cNvPr id="6" name="Tekstvak 5">
            <a:extLst>
              <a:ext uri="{FF2B5EF4-FFF2-40B4-BE49-F238E27FC236}">
                <a16:creationId xmlns:a16="http://schemas.microsoft.com/office/drawing/2014/main" id="{28A92D3F-1DCA-5348-AEB2-98F42C7B933F}"/>
              </a:ext>
            </a:extLst>
          </p:cNvPr>
          <p:cNvSpPr txBox="1"/>
          <p:nvPr/>
        </p:nvSpPr>
        <p:spPr>
          <a:xfrm>
            <a:off x="6641432" y="6211669"/>
            <a:ext cx="2502568" cy="646331"/>
          </a:xfrm>
          <a:prstGeom prst="rect">
            <a:avLst/>
          </a:prstGeom>
          <a:noFill/>
        </p:spPr>
        <p:txBody>
          <a:bodyPr wrap="square" rtlCol="0">
            <a:spAutoFit/>
          </a:bodyPr>
          <a:lstStyle/>
          <a:p>
            <a:r>
              <a:rPr lang="nl-NL" dirty="0">
                <a:solidFill>
                  <a:schemeClr val="bg1">
                    <a:lumMod val="65000"/>
                  </a:schemeClr>
                </a:solidFill>
              </a:rPr>
              <a:t>Bron: NRC “De ouders zitten er bovenop.”</a:t>
            </a:r>
          </a:p>
        </p:txBody>
      </p:sp>
    </p:spTree>
    <p:extLst>
      <p:ext uri="{BB962C8B-B14F-4D97-AF65-F5344CB8AC3E}">
        <p14:creationId xmlns:p14="http://schemas.microsoft.com/office/powerpoint/2010/main" val="1276942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 LAKS (gebruik deze voor nieuwe presentaties)</Template>
  <TotalTime>1339</TotalTime>
  <Words>1739</Words>
  <Application>Microsoft Office PowerPoint</Application>
  <PresentationFormat>Diavoorstelling (4:3)</PresentationFormat>
  <Paragraphs>211</Paragraphs>
  <Slides>29</Slides>
  <Notes>23</Notes>
  <HiddenSlides>0</HiddenSlides>
  <MMClips>1</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29</vt:i4>
      </vt:variant>
    </vt:vector>
  </HeadingPairs>
  <TitlesOfParts>
    <vt:vector size="37" baseType="lpstr">
      <vt:lpstr>Arial</vt:lpstr>
      <vt:lpstr>Gill Sans MT</vt:lpstr>
      <vt:lpstr>Calibri</vt:lpstr>
      <vt:lpstr>Gotham Bold</vt:lpstr>
      <vt:lpstr>Gotham Black</vt:lpstr>
      <vt:lpstr>Titel met tekst</vt:lpstr>
      <vt:lpstr>Nieuw onderdeel</vt:lpstr>
      <vt:lpstr>Titel met tekst kleurrijk</vt:lpstr>
      <vt:lpstr>PowerPoint-presentatie</vt:lpstr>
      <vt:lpstr>Wat gaan we doen?</vt:lpstr>
      <vt:lpstr>Wie zijn wij?</vt:lpstr>
      <vt:lpstr>Voor we beginnen</vt:lpstr>
      <vt:lpstr>Stelling</vt:lpstr>
      <vt:lpstr>Wat is gelijke behandeling?</vt:lpstr>
      <vt:lpstr>Wat doet Nederland?</vt:lpstr>
      <vt:lpstr>Waarom ongelijke kansen?</vt:lpstr>
      <vt:lpstr>Ongelijke Kansen</vt:lpstr>
      <vt:lpstr>Ongelijke Kansen</vt:lpstr>
      <vt:lpstr>Ongelijke Kansen</vt:lpstr>
      <vt:lpstr>Ongelijke Kansen</vt:lpstr>
      <vt:lpstr>Ongelijke Kansen</vt:lpstr>
      <vt:lpstr>Stelling</vt:lpstr>
      <vt:lpstr>PowerPoint-presentatie</vt:lpstr>
      <vt:lpstr>Wat zijn jouw kansen?</vt:lpstr>
      <vt:lpstr>Wat zijn jouw kansen?</vt:lpstr>
      <vt:lpstr>Alternatieven</vt:lpstr>
      <vt:lpstr>Obstakels overwinnen</vt:lpstr>
      <vt:lpstr>Debat</vt:lpstr>
      <vt:lpstr>Stelling</vt:lpstr>
      <vt:lpstr>Stelling</vt:lpstr>
      <vt:lpstr>Stelling</vt:lpstr>
      <vt:lpstr>Stelling</vt:lpstr>
      <vt:lpstr>Leuk dit verhaal, maar wat doet het LAKS?</vt:lpstr>
      <vt:lpstr>www.laks.nl/onderzoek</vt:lpstr>
      <vt:lpstr>Evaluatie</vt:lpstr>
      <vt:lpstr>Evaluatie</vt:lpstr>
      <vt:lpstr>Bedankt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Sharifah Redan</dc:creator>
  <cp:lastModifiedBy>Sharifah Redan</cp:lastModifiedBy>
  <cp:revision>42</cp:revision>
  <dcterms:created xsi:type="dcterms:W3CDTF">2019-03-12T13:23:26Z</dcterms:created>
  <dcterms:modified xsi:type="dcterms:W3CDTF">2019-03-25T13:20:08Z</dcterms:modified>
</cp:coreProperties>
</file>