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png"/>
  <Override PartName="/ppt/notesSlides/notesSlide3.xml" ContentType="application/vnd.openxmlformats-officedocument.presentationml.notesSlide+xml"/>
  <Override PartName="/ppt/media/image6.jpg" ContentType="image/png"/>
  <Override PartName="/ppt/notesSlides/notesSlide4.xml" ContentType="application/vnd.openxmlformats-officedocument.presentationml.notesSlide+xml"/>
  <Override PartName="/ppt/media/image7.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92"/>
  </p:notesMasterIdLst>
  <p:handoutMasterIdLst>
    <p:handoutMasterId r:id="rId93"/>
  </p:handoutMasterIdLst>
  <p:sldIdLst>
    <p:sldId id="376" r:id="rId4"/>
    <p:sldId id="379" r:id="rId5"/>
    <p:sldId id="345" r:id="rId6"/>
    <p:sldId id="258" r:id="rId7"/>
    <p:sldId id="338" r:id="rId8"/>
    <p:sldId id="339" r:id="rId9"/>
    <p:sldId id="344" r:id="rId10"/>
    <p:sldId id="351" r:id="rId11"/>
    <p:sldId id="450"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279" r:id="rId43"/>
    <p:sldId id="325" r:id="rId44"/>
    <p:sldId id="377" r:id="rId45"/>
    <p:sldId id="378"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364" r:id="rId85"/>
    <p:sldId id="342" r:id="rId86"/>
    <p:sldId id="368" r:id="rId87"/>
    <p:sldId id="366" r:id="rId88"/>
    <p:sldId id="367" r:id="rId89"/>
    <p:sldId id="365" r:id="rId90"/>
    <p:sldId id="276" r:id="rId91"/>
  </p:sldIdLst>
  <p:sldSz cx="9144000" cy="6858000" type="screen4x3"/>
  <p:notesSz cx="6797675" cy="9926638"/>
  <p:embeddedFontLst>
    <p:embeddedFont>
      <p:font typeface="Gotham Bold" pitchFamily="50" charset="0"/>
      <p:regular r:id="rId94"/>
    </p:embeddedFont>
    <p:embeddedFont>
      <p:font typeface="Roboto" pitchFamily="2" charset="0"/>
      <p:regular r:id="rId95"/>
      <p:bold r:id="rId96"/>
      <p:italic r:id="rId97"/>
      <p:boldItalic r:id="rId98"/>
    </p:embeddedFont>
    <p:embeddedFont>
      <p:font typeface="Gotham Black" panose="02000603040000020004" pitchFamily="2" charset="0"/>
      <p:bold r:id="rId99"/>
    </p:embeddedFont>
    <p:embeddedFont>
      <p:font typeface="Gill Sans MT" panose="020B0502020104020203" pitchFamily="34" charset="0"/>
      <p:regular r:id="rId100"/>
      <p:bold r:id="rId101"/>
      <p:italic r:id="rId102"/>
      <p:boldItalic r:id="rId103"/>
    </p:embeddedFont>
    <p:embeddedFont>
      <p:font typeface="Calibri" panose="020F0502020204030204" pitchFamily="34" charset="0"/>
      <p:regular r:id="rId104"/>
      <p:bold r:id="rId105"/>
      <p:italic r:id="rId106"/>
      <p:boldItalic r:id="rId107"/>
    </p:embeddedFont>
    <p:embeddedFont>
      <p:font typeface="Franklin Gothic Demi" panose="020B0703020102020204" pitchFamily="34" charset="0"/>
      <p:regular r:id="rId108"/>
      <p:italic r:id="rId10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376"/>
            <p14:sldId id="379"/>
            <p14:sldId id="345"/>
            <p14:sldId id="258"/>
            <p14:sldId id="338"/>
            <p14:sldId id="339"/>
            <p14:sldId id="344"/>
            <p14:sldId id="351"/>
            <p14:sldId id="450"/>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279"/>
            <p14:sldId id="325"/>
            <p14:sldId id="377"/>
            <p14:sldId id="378"/>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364"/>
            <p14:sldId id="342"/>
            <p14:sldId id="368"/>
            <p14:sldId id="366"/>
            <p14:sldId id="367"/>
            <p14:sldId id="36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24C"/>
    <a:srgbClr val="E36E9D"/>
    <a:srgbClr val="00549B"/>
    <a:srgbClr val="F0D94F"/>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1512" autoAdjust="0"/>
  </p:normalViewPr>
  <p:slideViewPr>
    <p:cSldViewPr snapToGrid="0">
      <p:cViewPr varScale="1">
        <p:scale>
          <a:sx n="105" d="100"/>
          <a:sy n="105" d="100"/>
        </p:scale>
        <p:origin x="20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font" Target="fonts/font14.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9.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font" Target="fonts/font2.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0.fntdata"/><Relationship Id="rId108" Type="http://schemas.openxmlformats.org/officeDocument/2006/relationships/font" Target="fonts/font15.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6.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4.fntdata"/><Relationship Id="rId104" Type="http://schemas.openxmlformats.org/officeDocument/2006/relationships/font" Target="fonts/font11.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7.fntdata"/><Relationship Id="rId105"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13-12-2018</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13-12-2018</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a:t>
            </a:r>
            <a:r>
              <a:rPr lang="nl-NL" baseline="0" dirty="0" smtClean="0"/>
              <a:t> dat je in een leerlingenraadtraining heel veel wilt behandelen. Bijvoorbeeld over een schoolgids. Maar dat dat onmogelijk is.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173704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6</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7</a:t>
            </a:fld>
            <a:endParaRPr lang="nl-NL"/>
          </a:p>
        </p:txBody>
      </p:sp>
    </p:spTree>
    <p:extLst>
      <p:ext uri="{BB962C8B-B14F-4D97-AF65-F5344CB8AC3E}">
        <p14:creationId xmlns:p14="http://schemas.microsoft.com/office/powerpoint/2010/main" val="238659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41</a:t>
            </a:fld>
            <a:endParaRPr lang="nl-NL"/>
          </a:p>
        </p:txBody>
      </p:sp>
    </p:spTree>
    <p:extLst>
      <p:ext uri="{BB962C8B-B14F-4D97-AF65-F5344CB8AC3E}">
        <p14:creationId xmlns:p14="http://schemas.microsoft.com/office/powerpoint/2010/main" val="350937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42</a:t>
            </a:fld>
            <a:endParaRPr lang="nl-NL"/>
          </a:p>
        </p:txBody>
      </p:sp>
    </p:spTree>
    <p:extLst>
      <p:ext uri="{BB962C8B-B14F-4D97-AF65-F5344CB8AC3E}">
        <p14:creationId xmlns:p14="http://schemas.microsoft.com/office/powerpoint/2010/main" val="77833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82</a:t>
            </a:fld>
            <a:endParaRPr lang="nl-NL"/>
          </a:p>
        </p:txBody>
      </p:sp>
    </p:spTree>
    <p:extLst>
      <p:ext uri="{BB962C8B-B14F-4D97-AF65-F5344CB8AC3E}">
        <p14:creationId xmlns:p14="http://schemas.microsoft.com/office/powerpoint/2010/main" val="145776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37367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428085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8475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143741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5"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infowms.nl/sites/default/files/project%20versterking%20medezeggenschap/handreikingen/HGM1_Faciliteiten-def.pdf" TargetMode="External"/><Relationship Id="rId2" Type="http://schemas.openxmlformats.org/officeDocument/2006/relationships/hyperlink" Target="https://infowms.nl/content/veelgestelde-vragen"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rg1c3MlzHA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1"/>
          </p:nvPr>
        </p:nvSpPr>
        <p:spPr/>
        <p:txBody>
          <a:bodyPr/>
          <a:lstStyle/>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762" y="0"/>
            <a:ext cx="6436475" cy="4758547"/>
          </a:xfrm>
          <a:prstGeom prst="rect">
            <a:avLst/>
          </a:prstGeom>
        </p:spPr>
      </p:pic>
    </p:spTree>
    <p:extLst>
      <p:ext uri="{BB962C8B-B14F-4D97-AF65-F5344CB8AC3E}">
        <p14:creationId xmlns:p14="http://schemas.microsoft.com/office/powerpoint/2010/main" val="25163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1289304" y="6030119"/>
            <a:ext cx="6858000" cy="1655762"/>
          </a:xfrm>
        </p:spPr>
        <p:txBody>
          <a:bodyPr/>
          <a:lstStyle/>
          <a:p>
            <a:r>
              <a:rPr lang="nl-NL" dirty="0" smtClean="0"/>
              <a:t>Ga in de medezeggenschapsraad. </a:t>
            </a:r>
            <a:endParaRPr lang="nl-NL" dirty="0"/>
          </a:p>
        </p:txBody>
      </p:sp>
      <p:sp>
        <p:nvSpPr>
          <p:cNvPr id="3" name="Titel 2"/>
          <p:cNvSpPr>
            <a:spLocks noGrp="1"/>
          </p:cNvSpPr>
          <p:nvPr>
            <p:ph type="ctrTitle"/>
          </p:nvPr>
        </p:nvSpPr>
        <p:spPr/>
        <p:txBody>
          <a:bodyPr/>
          <a:lstStyle/>
          <a:p>
            <a:r>
              <a:rPr lang="nl-NL" dirty="0" smtClean="0"/>
              <a:t>Geld tekort?</a:t>
            </a:r>
            <a:endParaRPr lang="nl-NL" dirty="0"/>
          </a:p>
        </p:txBody>
      </p:sp>
      <p:pic>
        <p:nvPicPr>
          <p:cNvPr id="6" name="Afbeelding 5"/>
          <p:cNvPicPr>
            <a:picLocks noChangeAspect="1"/>
          </p:cNvPicPr>
          <p:nvPr/>
        </p:nvPicPr>
        <p:blipFill>
          <a:blip r:embed="rId2"/>
          <a:stretch>
            <a:fillRect/>
          </a:stretch>
        </p:blipFill>
        <p:spPr>
          <a:xfrm>
            <a:off x="2650950" y="2612290"/>
            <a:ext cx="3860600" cy="3256496"/>
          </a:xfrm>
          <a:prstGeom prst="rect">
            <a:avLst/>
          </a:prstGeom>
        </p:spPr>
      </p:pic>
    </p:spTree>
    <p:extLst>
      <p:ext uri="{BB962C8B-B14F-4D97-AF65-F5344CB8AC3E}">
        <p14:creationId xmlns:p14="http://schemas.microsoft.com/office/powerpoint/2010/main" val="29293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3888" y="365761"/>
            <a:ext cx="7886700" cy="2121408"/>
          </a:xfrm>
        </p:spPr>
        <p:txBody>
          <a:bodyPr/>
          <a:lstStyle/>
          <a:p>
            <a:r>
              <a:rPr lang="nl-NL" dirty="0" smtClean="0"/>
              <a:t>Uitleg over betaling in de MR</a:t>
            </a:r>
            <a:endParaRPr lang="nl-NL" dirty="0"/>
          </a:p>
        </p:txBody>
      </p:sp>
      <p:sp>
        <p:nvSpPr>
          <p:cNvPr id="2" name="Ondertitel 1"/>
          <p:cNvSpPr>
            <a:spLocks noGrp="1"/>
          </p:cNvSpPr>
          <p:nvPr>
            <p:ph type="body" idx="1"/>
          </p:nvPr>
        </p:nvSpPr>
        <p:spPr>
          <a:xfrm>
            <a:off x="623888" y="2798065"/>
            <a:ext cx="7886700" cy="3291586"/>
          </a:xfrm>
        </p:spPr>
        <p:txBody>
          <a:bodyPr>
            <a:normAutofit/>
          </a:bodyPr>
          <a:lstStyle/>
          <a:p>
            <a:r>
              <a:rPr lang="nl-NL" dirty="0"/>
              <a:t>Facultatief: </a:t>
            </a:r>
            <a:endParaRPr lang="nl-NL" dirty="0" smtClean="0"/>
          </a:p>
          <a:p>
            <a:pPr marL="457200" indent="-457200">
              <a:buAutoNum type="arabicPeriod"/>
            </a:pPr>
            <a:r>
              <a:rPr lang="nl-NL" dirty="0" smtClean="0"/>
              <a:t>vacatieregeling (wat is een goede prijs?)</a:t>
            </a:r>
          </a:p>
          <a:p>
            <a:pPr marL="457200" indent="-457200">
              <a:buAutoNum type="arabicPeriod"/>
            </a:pPr>
            <a:r>
              <a:rPr lang="nl-NL" dirty="0" smtClean="0"/>
              <a:t>Trainingen  (LAKS MR-tweedaagse)</a:t>
            </a:r>
          </a:p>
          <a:p>
            <a:pPr marL="457200" indent="-457200">
              <a:buAutoNum type="arabicPeriod"/>
            </a:pPr>
            <a:r>
              <a:rPr lang="nl-NL" dirty="0" smtClean="0"/>
              <a:t>Experts</a:t>
            </a:r>
          </a:p>
          <a:p>
            <a:r>
              <a:rPr lang="nl-NL" dirty="0" smtClean="0"/>
              <a:t>4. Je kan ook vragen om vrijstelling (</a:t>
            </a:r>
            <a:r>
              <a:rPr lang="nl-NL" dirty="0" err="1" smtClean="0"/>
              <a:t>pws</a:t>
            </a:r>
            <a:r>
              <a:rPr lang="nl-NL" dirty="0" smtClean="0"/>
              <a:t>, vak, of uitroosteren) </a:t>
            </a:r>
            <a:endParaRPr lang="nl-NL" dirty="0"/>
          </a:p>
          <a:p>
            <a:endParaRPr lang="nl-NL" dirty="0"/>
          </a:p>
          <a:p>
            <a:endParaRPr lang="nl-NL" dirty="0"/>
          </a:p>
        </p:txBody>
      </p:sp>
    </p:spTree>
    <p:extLst>
      <p:ext uri="{BB962C8B-B14F-4D97-AF65-F5344CB8AC3E}">
        <p14:creationId xmlns:p14="http://schemas.microsoft.com/office/powerpoint/2010/main" val="241696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53490" y="1097279"/>
            <a:ext cx="5237019" cy="624811"/>
          </a:xfrm>
        </p:spPr>
        <p:txBody>
          <a:bodyPr>
            <a:normAutofit/>
          </a:bodyPr>
          <a:lstStyle/>
          <a:p>
            <a:r>
              <a:rPr lang="nl-NL" sz="2800" dirty="0">
                <a:solidFill>
                  <a:srgbClr val="E36E9D"/>
                </a:solidFill>
                <a:latin typeface="Gotham Bold" pitchFamily="50" charset="0"/>
              </a:rPr>
              <a:t>M</a:t>
            </a:r>
            <a:r>
              <a:rPr lang="nl-NL" sz="2800" dirty="0" smtClean="0">
                <a:solidFill>
                  <a:srgbClr val="E36E9D"/>
                </a:solidFill>
                <a:latin typeface="Gotham Bold" pitchFamily="50" charset="0"/>
              </a:rPr>
              <a:t>edezeggenschap</a:t>
            </a:r>
            <a:endParaRPr lang="nl-NL" sz="3200" dirty="0">
              <a:solidFill>
                <a:srgbClr val="E36E9D"/>
              </a:solidFill>
              <a:latin typeface="Gotham Bold" pitchFamily="50" charset="0"/>
            </a:endParaRPr>
          </a:p>
        </p:txBody>
      </p:sp>
      <p:sp>
        <p:nvSpPr>
          <p:cNvPr id="3" name="Ondertitel 2"/>
          <p:cNvSpPr>
            <a:spLocks noGrp="1"/>
          </p:cNvSpPr>
          <p:nvPr>
            <p:ph type="subTitle" idx="1"/>
          </p:nvPr>
        </p:nvSpPr>
        <p:spPr/>
        <p:txBody>
          <a:bodyPr/>
          <a:lstStyle/>
          <a:p>
            <a:r>
              <a:rPr lang="nl-NL" dirty="0" smtClean="0"/>
              <a:t>Waarom is medezeggenschap belangrijk? </a:t>
            </a:r>
            <a:endParaRPr lang="nl-NL" dirty="0"/>
          </a:p>
        </p:txBody>
      </p:sp>
    </p:spTree>
    <p:extLst>
      <p:ext uri="{BB962C8B-B14F-4D97-AF65-F5344CB8AC3E}">
        <p14:creationId xmlns:p14="http://schemas.microsoft.com/office/powerpoint/2010/main" val="362793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773084" y="3283527"/>
            <a:ext cx="7589520" cy="3025833"/>
          </a:xfrm>
        </p:spPr>
        <p:txBody>
          <a:bodyPr>
            <a:noAutofit/>
          </a:bodyPr>
          <a:lstStyle/>
          <a:p>
            <a:r>
              <a:rPr lang="nl-NL" sz="1600" dirty="0"/>
              <a:t>Het LAKS is er niet voor niets vóór en dóór leerlingen: leerlingeninspraak is volgens het LAKS </a:t>
            </a:r>
            <a:r>
              <a:rPr lang="nl-NL" sz="1600" dirty="0" smtClean="0"/>
              <a:t>cruciaal voor </a:t>
            </a:r>
            <a:r>
              <a:rPr lang="nl-NL" sz="1600" dirty="0"/>
              <a:t>de sfeer op en de kwaliteit van een school. Bij intensieve leerlingenparticipatie snijdt het </a:t>
            </a:r>
            <a:r>
              <a:rPr lang="nl-NL" sz="1600" dirty="0" smtClean="0"/>
              <a:t>mes </a:t>
            </a:r>
            <a:r>
              <a:rPr lang="nl-NL" sz="1600" dirty="0"/>
              <a:t>bovendien aan twee kanten. Enerzijds dragen de leerlingen als ervaringsdeskundigen </a:t>
            </a:r>
            <a:r>
              <a:rPr lang="nl-NL" sz="1600" dirty="0" smtClean="0"/>
              <a:t>waardevolle </a:t>
            </a:r>
            <a:r>
              <a:rPr lang="nl-NL" sz="1600" dirty="0"/>
              <a:t>perspectieven aan en verrijken zo de </a:t>
            </a:r>
            <a:r>
              <a:rPr lang="nl-NL" sz="1600" dirty="0" smtClean="0"/>
              <a:t>besluitvorming </a:t>
            </a:r>
            <a:r>
              <a:rPr lang="nl-NL" sz="1600" dirty="0"/>
              <a:t>op scholen. Anderzijds betekent </a:t>
            </a:r>
            <a:r>
              <a:rPr lang="nl-NL" sz="1600" dirty="0" smtClean="0"/>
              <a:t>leerlingenparticipatie </a:t>
            </a:r>
            <a:r>
              <a:rPr lang="nl-NL" sz="1600" dirty="0"/>
              <a:t>ook verantwoordelijkheid dragen: om inspraak te hebben, moeten leerlingen </a:t>
            </a:r>
            <a:r>
              <a:rPr lang="nl-NL" sz="1600" dirty="0" smtClean="0"/>
              <a:t>inzet</a:t>
            </a:r>
            <a:r>
              <a:rPr lang="nl-NL" sz="1600" dirty="0"/>
              <a:t>, betrokkenheid en initiatief tonen. Op die manier draagt leerlingenparticipatie bij aan de </a:t>
            </a:r>
            <a:r>
              <a:rPr lang="nl-NL" sz="1600" dirty="0" smtClean="0"/>
              <a:t>democratische </a:t>
            </a:r>
            <a:r>
              <a:rPr lang="nl-NL" sz="1600" dirty="0"/>
              <a:t>vorming van </a:t>
            </a:r>
            <a:r>
              <a:rPr lang="nl-NL" sz="1600" dirty="0" smtClean="0"/>
              <a:t>scholieren</a:t>
            </a:r>
            <a:r>
              <a:rPr lang="nl-NL" sz="1600" dirty="0"/>
              <a:t>.</a:t>
            </a:r>
          </a:p>
        </p:txBody>
      </p:sp>
      <p:sp>
        <p:nvSpPr>
          <p:cNvPr id="3" name="Titel 2"/>
          <p:cNvSpPr>
            <a:spLocks noGrp="1"/>
          </p:cNvSpPr>
          <p:nvPr>
            <p:ph type="ctrTitle"/>
          </p:nvPr>
        </p:nvSpPr>
        <p:spPr>
          <a:xfrm>
            <a:off x="2244545" y="665187"/>
            <a:ext cx="4654909" cy="1763485"/>
          </a:xfrm>
        </p:spPr>
        <p:txBody>
          <a:bodyPr/>
          <a:lstStyle/>
          <a:p>
            <a:r>
              <a:rPr lang="nl-NL" dirty="0" err="1" smtClean="0"/>
              <a:t>Meerjarenvisie</a:t>
            </a:r>
            <a:r>
              <a:rPr lang="nl-NL" dirty="0" smtClean="0"/>
              <a:t> LAKS</a:t>
            </a:r>
            <a:endParaRPr lang="nl-NL" dirty="0"/>
          </a:p>
        </p:txBody>
      </p:sp>
    </p:spTree>
    <p:extLst>
      <p:ext uri="{BB962C8B-B14F-4D97-AF65-F5344CB8AC3E}">
        <p14:creationId xmlns:p14="http://schemas.microsoft.com/office/powerpoint/2010/main" val="811112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749040"/>
            <a:ext cx="6858000" cy="1284316"/>
          </a:xfrm>
        </p:spPr>
        <p:txBody>
          <a:bodyPr>
            <a:normAutofit fontScale="92500"/>
          </a:bodyPr>
          <a:lstStyle/>
          <a:p>
            <a:r>
              <a:rPr lang="nl-NL" dirty="0" smtClean="0"/>
              <a:t>Kerntaak: </a:t>
            </a:r>
          </a:p>
          <a:p>
            <a:r>
              <a:rPr lang="nl-NL" dirty="0" smtClean="0"/>
              <a:t>“De </a:t>
            </a:r>
            <a:r>
              <a:rPr lang="nl-NL" dirty="0"/>
              <a:t>MR bevordert naar vermogen openheid en onderling overleg in de school”</a:t>
            </a:r>
          </a:p>
          <a:p>
            <a:endParaRPr lang="nl-NL" dirty="0"/>
          </a:p>
        </p:txBody>
      </p:sp>
      <p:sp>
        <p:nvSpPr>
          <p:cNvPr id="3" name="Titel 2"/>
          <p:cNvSpPr>
            <a:spLocks noGrp="1"/>
          </p:cNvSpPr>
          <p:nvPr>
            <p:ph type="ctrTitle"/>
          </p:nvPr>
        </p:nvSpPr>
        <p:spPr>
          <a:xfrm>
            <a:off x="2327673" y="740002"/>
            <a:ext cx="4488654" cy="2294143"/>
          </a:xfrm>
        </p:spPr>
        <p:txBody>
          <a:bodyPr>
            <a:normAutofit fontScale="90000"/>
          </a:bodyPr>
          <a:lstStyle/>
          <a:p>
            <a:pPr>
              <a:defRPr/>
            </a:pPr>
            <a:r>
              <a:rPr lang="nl-NL" sz="3600" dirty="0"/>
              <a:t>Wet Medezeggenschap op Scholen</a:t>
            </a:r>
            <a:br>
              <a:rPr lang="nl-NL" sz="3600" dirty="0"/>
            </a:br>
            <a:r>
              <a:rPr lang="nl-NL" sz="3100" dirty="0"/>
              <a:t>(sinds 1 januari 2007)</a:t>
            </a:r>
            <a:r>
              <a:rPr lang="nl-NL" sz="3600" dirty="0"/>
              <a:t/>
            </a:r>
            <a:br>
              <a:rPr lang="nl-NL" sz="3600" dirty="0"/>
            </a:br>
            <a:endParaRPr lang="nl-NL" dirty="0"/>
          </a:p>
        </p:txBody>
      </p:sp>
    </p:spTree>
    <p:extLst>
      <p:ext uri="{BB962C8B-B14F-4D97-AF65-F5344CB8AC3E}">
        <p14:creationId xmlns:p14="http://schemas.microsoft.com/office/powerpoint/2010/main" val="329475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paar algemene regels	</a:t>
            </a:r>
            <a:endParaRPr lang="nl-NL" dirty="0"/>
          </a:p>
        </p:txBody>
      </p:sp>
      <p:sp>
        <p:nvSpPr>
          <p:cNvPr id="3" name="Tijdelijke aanduiding voor tekst 2"/>
          <p:cNvSpPr>
            <a:spLocks noGrp="1"/>
          </p:cNvSpPr>
          <p:nvPr>
            <p:ph type="body" sz="quarter" idx="11"/>
          </p:nvPr>
        </p:nvSpPr>
        <p:spPr/>
        <p:txBody>
          <a:bodyPr>
            <a:normAutofit/>
          </a:bodyPr>
          <a:lstStyle/>
          <a:p>
            <a:pPr marL="574675" indent="-574675">
              <a:spcBef>
                <a:spcPct val="0"/>
              </a:spcBef>
              <a:defRPr/>
            </a:pPr>
            <a:endParaRPr lang="nl-NL" dirty="0"/>
          </a:p>
          <a:p>
            <a:pPr>
              <a:spcBef>
                <a:spcPct val="0"/>
              </a:spcBef>
              <a:defRPr/>
            </a:pPr>
            <a:r>
              <a:rPr lang="nl-NL" dirty="0" smtClean="0"/>
              <a:t>Een MR is op </a:t>
            </a:r>
            <a:r>
              <a:rPr lang="nl-NL" dirty="0"/>
              <a:t>school </a:t>
            </a:r>
            <a:r>
              <a:rPr lang="nl-NL" dirty="0" smtClean="0"/>
              <a:t>verplicht! </a:t>
            </a:r>
          </a:p>
          <a:p>
            <a:pPr>
              <a:spcBef>
                <a:spcPct val="0"/>
              </a:spcBef>
              <a:defRPr/>
            </a:pPr>
            <a:r>
              <a:rPr lang="nl-NL" dirty="0" smtClean="0">
                <a:solidFill>
                  <a:srgbClr val="FCB24C"/>
                </a:solidFill>
              </a:rPr>
              <a:t>Bij </a:t>
            </a:r>
            <a:r>
              <a:rPr lang="nl-NL" dirty="0">
                <a:solidFill>
                  <a:srgbClr val="FCB24C"/>
                </a:solidFill>
              </a:rPr>
              <a:t>meerdere scholen onder één bestuur </a:t>
            </a:r>
            <a:r>
              <a:rPr lang="nl-NL" dirty="0" smtClean="0">
                <a:solidFill>
                  <a:srgbClr val="FCB24C"/>
                </a:solidFill>
              </a:rPr>
              <a:t>is een GMR </a:t>
            </a:r>
            <a:r>
              <a:rPr lang="nl-NL" dirty="0">
                <a:solidFill>
                  <a:srgbClr val="FCB24C"/>
                </a:solidFill>
              </a:rPr>
              <a:t>verplicht</a:t>
            </a:r>
          </a:p>
          <a:p>
            <a:pPr>
              <a:spcBef>
                <a:spcPct val="0"/>
              </a:spcBef>
              <a:defRPr/>
            </a:pPr>
            <a:r>
              <a:rPr lang="nl-NL" dirty="0">
                <a:solidFill>
                  <a:srgbClr val="E36E9D"/>
                </a:solidFill>
              </a:rPr>
              <a:t>Leerlingenraad is NIET </a:t>
            </a:r>
            <a:r>
              <a:rPr lang="nl-NL" dirty="0" smtClean="0">
                <a:solidFill>
                  <a:srgbClr val="E36E9D"/>
                </a:solidFill>
              </a:rPr>
              <a:t>verplicht </a:t>
            </a:r>
          </a:p>
          <a:p>
            <a:pPr>
              <a:spcBef>
                <a:spcPct val="0"/>
              </a:spcBef>
              <a:defRPr/>
            </a:pPr>
            <a:r>
              <a:rPr lang="nl-NL" dirty="0" smtClean="0">
                <a:solidFill>
                  <a:srgbClr val="F0D94F"/>
                </a:solidFill>
              </a:rPr>
              <a:t>Je hebt </a:t>
            </a:r>
            <a:r>
              <a:rPr lang="nl-NL" dirty="0" smtClean="0">
                <a:solidFill>
                  <a:srgbClr val="F0D94F"/>
                </a:solidFill>
                <a:hlinkClick r:id="rId2"/>
              </a:rPr>
              <a:t>recht</a:t>
            </a:r>
            <a:r>
              <a:rPr lang="nl-NL" dirty="0" smtClean="0">
                <a:solidFill>
                  <a:srgbClr val="F0D94F"/>
                </a:solidFill>
              </a:rPr>
              <a:t> op trainingen Zie art. 28 van de WMS. Of via </a:t>
            </a:r>
            <a:r>
              <a:rPr lang="nl-NL" dirty="0" smtClean="0">
                <a:solidFill>
                  <a:srgbClr val="F0D94F"/>
                </a:solidFill>
                <a:hlinkClick r:id="rId3"/>
              </a:rPr>
              <a:t>WMS.nl</a:t>
            </a:r>
            <a:r>
              <a:rPr lang="nl-NL" dirty="0" smtClean="0">
                <a:solidFill>
                  <a:srgbClr val="F0D94F"/>
                </a:solidFill>
              </a:rPr>
              <a:t> </a:t>
            </a:r>
          </a:p>
          <a:p>
            <a:pPr>
              <a:spcBef>
                <a:spcPct val="0"/>
              </a:spcBef>
              <a:defRPr/>
            </a:pPr>
            <a:r>
              <a:rPr lang="nl-NL" dirty="0" smtClean="0">
                <a:solidFill>
                  <a:srgbClr val="E36E9D"/>
                </a:solidFill>
              </a:rPr>
              <a:t>Je kan vragen om studiepunten</a:t>
            </a:r>
            <a:r>
              <a:rPr lang="nl-NL" dirty="0">
                <a:solidFill>
                  <a:srgbClr val="E36E9D"/>
                </a:solidFill>
              </a:rPr>
              <a:t>, vrijstelling, </a:t>
            </a:r>
            <a:r>
              <a:rPr lang="nl-NL" dirty="0" smtClean="0">
                <a:solidFill>
                  <a:srgbClr val="E36E9D"/>
                </a:solidFill>
              </a:rPr>
              <a:t>of vergoeding (zie bijlage)</a:t>
            </a:r>
            <a:endParaRPr lang="nl-NL" dirty="0">
              <a:solidFill>
                <a:srgbClr val="E36E9D"/>
              </a:solidFill>
            </a:endParaRPr>
          </a:p>
          <a:p>
            <a:pPr marL="0" indent="0">
              <a:spcBef>
                <a:spcPct val="0"/>
              </a:spcBef>
              <a:buNone/>
              <a:defRPr/>
            </a:pPr>
            <a:endParaRPr lang="nl-NL" dirty="0"/>
          </a:p>
          <a:p>
            <a:endParaRPr lang="nl-NL" dirty="0"/>
          </a:p>
        </p:txBody>
      </p:sp>
    </p:spTree>
    <p:extLst>
      <p:ext uri="{BB962C8B-B14F-4D97-AF65-F5344CB8AC3E}">
        <p14:creationId xmlns:p14="http://schemas.microsoft.com/office/powerpoint/2010/main" val="2197823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75" y="621792"/>
            <a:ext cx="7130155" cy="5871686"/>
          </a:xfrm>
          <a:prstGeom prst="rect">
            <a:avLst/>
          </a:prstGeom>
        </p:spPr>
      </p:pic>
    </p:spTree>
    <p:extLst>
      <p:ext uri="{BB962C8B-B14F-4D97-AF65-F5344CB8AC3E}">
        <p14:creationId xmlns:p14="http://schemas.microsoft.com/office/powerpoint/2010/main" val="184871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11652" y="374242"/>
            <a:ext cx="4463716" cy="2335707"/>
          </a:xfrm>
        </p:spPr>
        <p:txBody>
          <a:bodyPr>
            <a:noAutofit/>
          </a:bodyPr>
          <a:lstStyle/>
          <a:p>
            <a:pPr marL="574675" indent="-574675">
              <a:defRPr/>
            </a:pPr>
            <a:r>
              <a:rPr lang="nl-NL" sz="1800" dirty="0"/>
              <a:t/>
            </a:r>
            <a:br>
              <a:rPr lang="nl-NL" sz="1800" dirty="0"/>
            </a:br>
            <a:r>
              <a:rPr lang="nl-NL" sz="2400" dirty="0"/>
              <a:t/>
            </a:r>
            <a:br>
              <a:rPr lang="nl-NL" sz="2400" dirty="0"/>
            </a:br>
            <a:r>
              <a:rPr lang="nl-NL" sz="2400" dirty="0"/>
              <a:t>50% docenten en personeel</a:t>
            </a:r>
            <a:br>
              <a:rPr lang="nl-NL" sz="2400" dirty="0"/>
            </a:br>
            <a:r>
              <a:rPr lang="nl-NL" sz="2400" dirty="0"/>
              <a:t>25% ouders</a:t>
            </a:r>
            <a:br>
              <a:rPr lang="nl-NL" sz="2400" dirty="0"/>
            </a:br>
            <a:r>
              <a:rPr lang="nl-NL" sz="2400" dirty="0"/>
              <a:t>25% </a:t>
            </a:r>
            <a:r>
              <a:rPr lang="nl-NL" sz="2400" u="sng" dirty="0"/>
              <a:t>leerlingen</a:t>
            </a:r>
            <a:r>
              <a:rPr lang="nl-NL" sz="1600" u="sng" dirty="0"/>
              <a:t/>
            </a:r>
            <a:br>
              <a:rPr lang="nl-NL" sz="1600" u="sng" dirty="0"/>
            </a:br>
            <a:endParaRPr lang="nl-NL" sz="1600" dirty="0"/>
          </a:p>
        </p:txBody>
      </p:sp>
    </p:spTree>
    <p:extLst>
      <p:ext uri="{BB962C8B-B14F-4D97-AF65-F5344CB8AC3E}">
        <p14:creationId xmlns:p14="http://schemas.microsoft.com/office/powerpoint/2010/main" val="19821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Taken van de MR</a:t>
            </a:r>
            <a:endParaRPr lang="nl-NL" dirty="0"/>
          </a:p>
        </p:txBody>
      </p:sp>
      <p:sp>
        <p:nvSpPr>
          <p:cNvPr id="3" name="Tijdelijke aanduiding voor tekst 2"/>
          <p:cNvSpPr>
            <a:spLocks noGrp="1"/>
          </p:cNvSpPr>
          <p:nvPr>
            <p:ph type="body" sz="quarter" idx="11"/>
          </p:nvPr>
        </p:nvSpPr>
        <p:spPr/>
        <p:txBody>
          <a:bodyPr>
            <a:normAutofit/>
          </a:bodyPr>
          <a:lstStyle/>
          <a:p>
            <a:pPr marL="574675" indent="-574675">
              <a:spcBef>
                <a:spcPct val="0"/>
              </a:spcBef>
            </a:pPr>
            <a:r>
              <a:rPr lang="nl-NL" dirty="0"/>
              <a:t>De raad overlegt namens alle leerlingen, ouders en personeelsleden met de schoolleiding of bevoegd gezag over het </a:t>
            </a:r>
            <a:r>
              <a:rPr lang="nl-NL" u="sng" dirty="0"/>
              <a:t>schoolbeleid</a:t>
            </a:r>
            <a:r>
              <a:rPr lang="nl-NL" dirty="0" smtClean="0"/>
              <a:t>.</a:t>
            </a:r>
          </a:p>
          <a:p>
            <a:pPr marL="574675" indent="-574675">
              <a:spcBef>
                <a:spcPct val="0"/>
              </a:spcBef>
            </a:pPr>
            <a:r>
              <a:rPr lang="nl-NL" dirty="0" smtClean="0">
                <a:solidFill>
                  <a:srgbClr val="00549B"/>
                </a:solidFill>
              </a:rPr>
              <a:t>De </a:t>
            </a:r>
            <a:r>
              <a:rPr lang="nl-NL" dirty="0">
                <a:solidFill>
                  <a:srgbClr val="00549B"/>
                </a:solidFill>
              </a:rPr>
              <a:t>MR heeft de plicht om de rest van de school te </a:t>
            </a:r>
            <a:r>
              <a:rPr lang="nl-NL" u="sng" dirty="0">
                <a:solidFill>
                  <a:srgbClr val="00549B"/>
                </a:solidFill>
              </a:rPr>
              <a:t>informeren</a:t>
            </a:r>
            <a:r>
              <a:rPr lang="nl-NL" dirty="0" smtClean="0">
                <a:solidFill>
                  <a:srgbClr val="00549B"/>
                </a:solidFill>
              </a:rPr>
              <a:t>.</a:t>
            </a:r>
          </a:p>
          <a:p>
            <a:pPr marL="574675" indent="-574675">
              <a:spcBef>
                <a:spcPct val="0"/>
              </a:spcBef>
            </a:pPr>
            <a:r>
              <a:rPr lang="nl-NL" dirty="0" smtClean="0">
                <a:solidFill>
                  <a:srgbClr val="E36E9D"/>
                </a:solidFill>
              </a:rPr>
              <a:t>De MR waakt tegen discriminatie (in alle soorten) </a:t>
            </a:r>
          </a:p>
          <a:p>
            <a:pPr marL="574675" indent="-574675">
              <a:spcBef>
                <a:spcPct val="0"/>
              </a:spcBef>
            </a:pPr>
            <a:endParaRPr lang="nl-NL" dirty="0">
              <a:solidFill>
                <a:srgbClr val="00549B"/>
              </a:solidFill>
            </a:endParaRPr>
          </a:p>
          <a:p>
            <a:pPr marL="574675" indent="-574675">
              <a:spcBef>
                <a:spcPct val="0"/>
              </a:spcBef>
            </a:pPr>
            <a:endParaRPr lang="nl-NL" dirty="0"/>
          </a:p>
        </p:txBody>
      </p:sp>
    </p:spTree>
    <p:extLst>
      <p:ext uri="{BB962C8B-B14F-4D97-AF65-F5344CB8AC3E}">
        <p14:creationId xmlns:p14="http://schemas.microsoft.com/office/powerpoint/2010/main" val="163917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Bevoegdheden van de MR</a:t>
            </a:r>
          </a:p>
        </p:txBody>
      </p:sp>
      <p:sp>
        <p:nvSpPr>
          <p:cNvPr id="3" name="Tijdelijke aanduiding voor tekst 2"/>
          <p:cNvSpPr>
            <a:spLocks noGrp="1"/>
          </p:cNvSpPr>
          <p:nvPr>
            <p:ph type="body" sz="quarter" idx="11"/>
          </p:nvPr>
        </p:nvSpPr>
        <p:spPr/>
        <p:txBody>
          <a:bodyPr>
            <a:normAutofit/>
          </a:bodyPr>
          <a:lstStyle/>
          <a:p>
            <a:pPr marL="574675" indent="-574675">
              <a:spcBef>
                <a:spcPct val="0"/>
              </a:spcBef>
            </a:pPr>
            <a:endParaRPr lang="nl-NL" sz="4000" dirty="0"/>
          </a:p>
          <a:p>
            <a:pPr marL="574675" indent="-574675">
              <a:spcBef>
                <a:spcPct val="0"/>
              </a:spcBef>
            </a:pPr>
            <a:r>
              <a:rPr lang="nl-NL" sz="4000" dirty="0">
                <a:solidFill>
                  <a:srgbClr val="E36E9D"/>
                </a:solidFill>
              </a:rPr>
              <a:t>Informatierecht</a:t>
            </a:r>
          </a:p>
          <a:p>
            <a:pPr marL="574675" indent="-574675">
              <a:spcBef>
                <a:spcPct val="0"/>
              </a:spcBef>
            </a:pPr>
            <a:r>
              <a:rPr lang="nl-NL" sz="4000" dirty="0">
                <a:solidFill>
                  <a:srgbClr val="F0D94F"/>
                </a:solidFill>
              </a:rPr>
              <a:t>Adviesrecht</a:t>
            </a:r>
          </a:p>
          <a:p>
            <a:pPr marL="574675" indent="-574675">
              <a:spcBef>
                <a:spcPct val="0"/>
              </a:spcBef>
            </a:pPr>
            <a:r>
              <a:rPr lang="nl-NL" sz="4000" dirty="0">
                <a:solidFill>
                  <a:srgbClr val="FCB24C"/>
                </a:solidFill>
              </a:rPr>
              <a:t>Initiatiefrecht</a:t>
            </a:r>
          </a:p>
          <a:p>
            <a:pPr marL="574675" indent="-574675">
              <a:spcBef>
                <a:spcPct val="0"/>
              </a:spcBef>
            </a:pPr>
            <a:r>
              <a:rPr lang="nl-NL" sz="4000" dirty="0"/>
              <a:t>Instemmingsrecht</a:t>
            </a:r>
          </a:p>
        </p:txBody>
      </p:sp>
    </p:spTree>
    <p:extLst>
      <p:ext uri="{BB962C8B-B14F-4D97-AF65-F5344CB8AC3E}">
        <p14:creationId xmlns:p14="http://schemas.microsoft.com/office/powerpoint/2010/main" val="397450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1"/>
          </p:nvPr>
        </p:nvSpPr>
        <p:spPr/>
        <p:txBody>
          <a:bodyPr/>
          <a:lstStyle/>
          <a:p>
            <a:endParaRPr lang="nl-NL"/>
          </a:p>
        </p:txBody>
      </p:sp>
      <p:pic>
        <p:nvPicPr>
          <p:cNvPr id="4" name="rg1c3MlzHAA"/>
          <p:cNvPicPr>
            <a:picLocks noRot="1" noChangeAspect="1"/>
          </p:cNvPicPr>
          <p:nvPr>
            <a:videoFile r:link="rId1"/>
          </p:nvPr>
        </p:nvPicPr>
        <p:blipFill>
          <a:blip r:embed="rId3"/>
          <a:stretch>
            <a:fillRect/>
          </a:stretch>
        </p:blipFill>
        <p:spPr>
          <a:xfrm>
            <a:off x="660654" y="963549"/>
            <a:ext cx="7854696" cy="4418267"/>
          </a:xfrm>
          <a:prstGeom prst="rect">
            <a:avLst/>
          </a:prstGeom>
        </p:spPr>
      </p:pic>
    </p:spTree>
    <p:extLst>
      <p:ext uri="{BB962C8B-B14F-4D97-AF65-F5344CB8AC3E}">
        <p14:creationId xmlns:p14="http://schemas.microsoft.com/office/powerpoint/2010/main" val="388751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36E9D"/>
                </a:solidFill>
              </a:rPr>
              <a:t>Informatierecht</a:t>
            </a:r>
          </a:p>
        </p:txBody>
      </p:sp>
      <p:sp>
        <p:nvSpPr>
          <p:cNvPr id="3" name="Tijdelijke aanduiding voor tekst 2"/>
          <p:cNvSpPr>
            <a:spLocks noGrp="1"/>
          </p:cNvSpPr>
          <p:nvPr>
            <p:ph type="body" sz="quarter" idx="11"/>
          </p:nvPr>
        </p:nvSpPr>
        <p:spPr/>
        <p:txBody>
          <a:bodyPr/>
          <a:lstStyle/>
          <a:p>
            <a:pPr marL="574675" indent="-574675">
              <a:spcBef>
                <a:spcPct val="0"/>
              </a:spcBef>
            </a:pPr>
            <a:r>
              <a:rPr lang="nl-NL" dirty="0"/>
              <a:t>Het recht om informatie op te vragen en op tijd geïnformeerd te worden.</a:t>
            </a:r>
          </a:p>
          <a:p>
            <a:pPr marL="574675" indent="-574675">
              <a:spcBef>
                <a:spcPct val="0"/>
              </a:spcBef>
            </a:pPr>
            <a:endParaRPr lang="nl-NL" dirty="0"/>
          </a:p>
          <a:p>
            <a:pPr marL="574675" indent="-574675">
              <a:spcBef>
                <a:spcPct val="0"/>
              </a:spcBef>
            </a:pPr>
            <a:r>
              <a:rPr lang="nl-NL" dirty="0">
                <a:solidFill>
                  <a:srgbClr val="00549B"/>
                </a:solidFill>
              </a:rPr>
              <a:t>Lijst in de WMS wat de MR ten minste voor informatie van het bevoegd gezag moet krijgen</a:t>
            </a:r>
            <a:r>
              <a:rPr lang="nl-NL" dirty="0" smtClean="0">
                <a:solidFill>
                  <a:srgbClr val="00549B"/>
                </a:solidFill>
              </a:rPr>
              <a:t>.</a:t>
            </a:r>
          </a:p>
          <a:p>
            <a:pPr marL="574675" indent="-574675">
              <a:spcBef>
                <a:spcPct val="0"/>
              </a:spcBef>
            </a:pPr>
            <a:endParaRPr lang="nl-NL" dirty="0">
              <a:solidFill>
                <a:srgbClr val="00549B"/>
              </a:solidFill>
            </a:endParaRPr>
          </a:p>
          <a:p>
            <a:pPr marL="574675" indent="-574675">
              <a:spcBef>
                <a:spcPct val="0"/>
              </a:spcBef>
            </a:pPr>
            <a:r>
              <a:rPr lang="nl-NL" dirty="0" smtClean="0">
                <a:solidFill>
                  <a:srgbClr val="FCB24C"/>
                </a:solidFill>
              </a:rPr>
              <a:t>Vraag om samenvattende uitleg bij de stukken! (oplegger) </a:t>
            </a:r>
          </a:p>
          <a:p>
            <a:pPr marL="574675" indent="-574675">
              <a:spcBef>
                <a:spcPct val="0"/>
              </a:spcBef>
            </a:pPr>
            <a:endParaRPr lang="nl-NL" dirty="0">
              <a:solidFill>
                <a:srgbClr val="00549B"/>
              </a:solidFill>
            </a:endParaRPr>
          </a:p>
          <a:p>
            <a:pPr marL="574675" indent="-574675">
              <a:spcBef>
                <a:spcPct val="0"/>
              </a:spcBef>
            </a:pPr>
            <a:endParaRPr lang="nl-NL" dirty="0">
              <a:solidFill>
                <a:srgbClr val="00549B"/>
              </a:solidFill>
            </a:endParaRPr>
          </a:p>
          <a:p>
            <a:endParaRPr lang="nl-NL" dirty="0"/>
          </a:p>
        </p:txBody>
      </p:sp>
    </p:spTree>
    <p:extLst>
      <p:ext uri="{BB962C8B-B14F-4D97-AF65-F5344CB8AC3E}">
        <p14:creationId xmlns:p14="http://schemas.microsoft.com/office/powerpoint/2010/main" val="86464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760" y="256032"/>
            <a:ext cx="7886700" cy="1746123"/>
          </a:xfrm>
        </p:spPr>
        <p:txBody>
          <a:bodyPr>
            <a:normAutofit/>
          </a:bodyPr>
          <a:lstStyle/>
          <a:p>
            <a:r>
              <a:rPr lang="nl-NL" dirty="0" smtClean="0"/>
              <a:t>Lijst voor informatie recht: </a:t>
            </a:r>
            <a:endParaRPr lang="nl-NL" dirty="0"/>
          </a:p>
        </p:txBody>
      </p:sp>
      <p:sp>
        <p:nvSpPr>
          <p:cNvPr id="3" name="Tijdelijke aanduiding voor tekst 2"/>
          <p:cNvSpPr>
            <a:spLocks noGrp="1"/>
          </p:cNvSpPr>
          <p:nvPr>
            <p:ph type="body" idx="1"/>
          </p:nvPr>
        </p:nvSpPr>
        <p:spPr>
          <a:xfrm>
            <a:off x="623888" y="2231137"/>
            <a:ext cx="7886700" cy="3858514"/>
          </a:xfrm>
        </p:spPr>
        <p:txBody>
          <a:bodyPr>
            <a:normAutofit fontScale="55000" lnSpcReduction="20000"/>
          </a:bodyPr>
          <a:lstStyle/>
          <a:p>
            <a:r>
              <a:rPr lang="nl-NL" b="1" dirty="0" err="1"/>
              <a:t>a.</a:t>
            </a:r>
            <a:r>
              <a:rPr lang="nl-NL" dirty="0" err="1"/>
              <a:t>jaarlijks</a:t>
            </a:r>
            <a:r>
              <a:rPr lang="nl-NL" dirty="0"/>
              <a:t> de </a:t>
            </a:r>
            <a:r>
              <a:rPr lang="nl-NL" dirty="0">
                <a:solidFill>
                  <a:srgbClr val="FF0000"/>
                </a:solidFill>
              </a:rPr>
              <a:t>begroting</a:t>
            </a:r>
            <a:r>
              <a:rPr lang="nl-NL" dirty="0"/>
              <a:t> en </a:t>
            </a:r>
            <a:r>
              <a:rPr lang="nl-NL" dirty="0">
                <a:solidFill>
                  <a:srgbClr val="FF0000"/>
                </a:solidFill>
              </a:rPr>
              <a:t>bijbehorende beleidsvoornemens</a:t>
            </a:r>
            <a:r>
              <a:rPr lang="nl-NL" dirty="0"/>
              <a:t> op financieel, organisatorisch en onderwijskundig gebied;</a:t>
            </a:r>
          </a:p>
          <a:p>
            <a:r>
              <a:rPr lang="nl-NL" b="1" dirty="0" err="1"/>
              <a:t>b.</a:t>
            </a:r>
            <a:r>
              <a:rPr lang="nl-NL" dirty="0" err="1"/>
              <a:t>jaarlijks</a:t>
            </a:r>
            <a:r>
              <a:rPr lang="nl-NL" dirty="0"/>
              <a:t> voor 1 mei informatie over de </a:t>
            </a:r>
            <a:r>
              <a:rPr lang="nl-NL" dirty="0">
                <a:solidFill>
                  <a:srgbClr val="FF0000"/>
                </a:solidFill>
              </a:rPr>
              <a:t>berekening</a:t>
            </a:r>
            <a:r>
              <a:rPr lang="nl-NL" dirty="0"/>
              <a:t> </a:t>
            </a:r>
            <a:r>
              <a:rPr lang="nl-NL" dirty="0" smtClean="0"/>
              <a:t>van de baten die school ontvangt van de overheid;</a:t>
            </a:r>
            <a:endParaRPr lang="nl-NL" dirty="0"/>
          </a:p>
          <a:p>
            <a:r>
              <a:rPr lang="nl-NL" b="1" dirty="0" err="1"/>
              <a:t>c.</a:t>
            </a:r>
            <a:r>
              <a:rPr lang="nl-NL" dirty="0" err="1"/>
              <a:t>jaarlijks</a:t>
            </a:r>
            <a:r>
              <a:rPr lang="nl-NL" dirty="0"/>
              <a:t> voor 1 juli een </a:t>
            </a:r>
            <a:r>
              <a:rPr lang="nl-NL" dirty="0">
                <a:solidFill>
                  <a:srgbClr val="FF0000"/>
                </a:solidFill>
              </a:rPr>
              <a:t>jaarverslag</a:t>
            </a:r>
            <a:r>
              <a:rPr lang="nl-NL" dirty="0"/>
              <a:t> </a:t>
            </a:r>
            <a:endParaRPr lang="nl-NL" dirty="0" smtClean="0"/>
          </a:p>
          <a:p>
            <a:r>
              <a:rPr lang="nl-NL" b="1" dirty="0" smtClean="0"/>
              <a:t>d.</a:t>
            </a:r>
            <a:r>
              <a:rPr lang="nl-NL" dirty="0" smtClean="0"/>
              <a:t>de </a:t>
            </a:r>
            <a:r>
              <a:rPr lang="nl-NL" dirty="0">
                <a:solidFill>
                  <a:srgbClr val="FF0000"/>
                </a:solidFill>
              </a:rPr>
              <a:t>uitgangspunten</a:t>
            </a:r>
            <a:r>
              <a:rPr lang="nl-NL" dirty="0"/>
              <a:t> die het bevoegd gezag hanteert bij de uitoefening van zijn bevoegdheden;</a:t>
            </a:r>
          </a:p>
          <a:p>
            <a:r>
              <a:rPr lang="nl-NL" b="1" dirty="0" err="1"/>
              <a:t>e.</a:t>
            </a:r>
            <a:r>
              <a:rPr lang="nl-NL" dirty="0" err="1">
                <a:solidFill>
                  <a:srgbClr val="FF0000"/>
                </a:solidFill>
              </a:rPr>
              <a:t>terstond</a:t>
            </a:r>
            <a:r>
              <a:rPr lang="nl-NL" dirty="0"/>
              <a:t> </a:t>
            </a:r>
            <a:r>
              <a:rPr lang="nl-NL" dirty="0">
                <a:solidFill>
                  <a:srgbClr val="FF0000"/>
                </a:solidFill>
              </a:rPr>
              <a:t>informatie</a:t>
            </a:r>
            <a:r>
              <a:rPr lang="nl-NL" dirty="0"/>
              <a:t> </a:t>
            </a:r>
            <a:r>
              <a:rPr lang="nl-NL" dirty="0">
                <a:solidFill>
                  <a:srgbClr val="FF0000"/>
                </a:solidFill>
              </a:rPr>
              <a:t>over elk oordeel van de </a:t>
            </a:r>
            <a:r>
              <a:rPr lang="nl-NL" dirty="0" smtClean="0">
                <a:solidFill>
                  <a:srgbClr val="FF0000"/>
                </a:solidFill>
              </a:rPr>
              <a:t>klachtencommissie </a:t>
            </a:r>
            <a:r>
              <a:rPr lang="nl-NL" dirty="0"/>
              <a:t>waarbij de commissie een klacht gegrond heeft geoordeeld en over de eventuele maatregelen die het bevoegd gezag naar aanleiding van dat oordeel zal nemen, een en ander met inachtneming van de regelingen, </a:t>
            </a:r>
            <a:r>
              <a:rPr lang="nl-NL" b="1" dirty="0" err="1" smtClean="0"/>
              <a:t>f.</a:t>
            </a:r>
            <a:r>
              <a:rPr lang="nl-NL" dirty="0" err="1" smtClean="0"/>
              <a:t>ten</a:t>
            </a:r>
            <a:r>
              <a:rPr lang="nl-NL" dirty="0" smtClean="0"/>
              <a:t> </a:t>
            </a:r>
            <a:r>
              <a:rPr lang="nl-NL" dirty="0"/>
              <a:t>minste eenmaal per jaar schriftelijk gegevens over de hoogte en inhoud van de arbeidsvoorwaardelijke regelingen en afspraken per groep van de in de school werkzame personen en de leden van het bevoegd gezag;</a:t>
            </a:r>
          </a:p>
          <a:p>
            <a:r>
              <a:rPr lang="nl-NL" b="1" dirty="0" err="1" smtClean="0"/>
              <a:t>h.</a:t>
            </a:r>
            <a:r>
              <a:rPr lang="nl-NL" dirty="0" err="1" smtClean="0"/>
              <a:t>aan</a:t>
            </a:r>
            <a:r>
              <a:rPr lang="nl-NL" dirty="0" smtClean="0"/>
              <a:t> </a:t>
            </a:r>
            <a:r>
              <a:rPr lang="nl-NL" dirty="0"/>
              <a:t>het begin van het schooljaar schriftelijk de gegevens met betrekking tot de samenstelling van het bevoegd gezag, de organisatie binnen de school, het managementstatuut en de hoofdpunten van het reeds vastgestelde beleid;</a:t>
            </a:r>
          </a:p>
          <a:p>
            <a:r>
              <a:rPr lang="nl-NL" b="1" dirty="0" err="1"/>
              <a:t>i.</a:t>
            </a:r>
            <a:r>
              <a:rPr lang="nl-NL" dirty="0" err="1"/>
              <a:t>jaarlijks</a:t>
            </a:r>
            <a:r>
              <a:rPr lang="nl-NL" dirty="0"/>
              <a:t> na afloop van het schooljaar doch uiterlijk 1 oktober daaropvolgend gegevens over het aantal daadwerkelijk verzorgde uren van een op de school verzorgd </a:t>
            </a:r>
            <a:r>
              <a:rPr lang="nl-NL" dirty="0" smtClean="0">
                <a:solidFill>
                  <a:srgbClr val="FF0000"/>
                </a:solidFill>
              </a:rPr>
              <a:t>onderwijsprogramma</a:t>
            </a:r>
            <a:r>
              <a:rPr lang="nl-NL" dirty="0" smtClean="0"/>
              <a:t>. (PTA !) </a:t>
            </a:r>
            <a:endParaRPr lang="nl-NL" dirty="0"/>
          </a:p>
        </p:txBody>
      </p:sp>
    </p:spTree>
    <p:extLst>
      <p:ext uri="{BB962C8B-B14F-4D97-AF65-F5344CB8AC3E}">
        <p14:creationId xmlns:p14="http://schemas.microsoft.com/office/powerpoint/2010/main" val="215703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0D94F"/>
                </a:solidFill>
              </a:rPr>
              <a:t>Adviesrecht </a:t>
            </a:r>
            <a:endParaRPr lang="nl-NL" dirty="0">
              <a:solidFill>
                <a:srgbClr val="F0D94F"/>
              </a:solidFill>
            </a:endParaRPr>
          </a:p>
        </p:txBody>
      </p:sp>
      <p:sp>
        <p:nvSpPr>
          <p:cNvPr id="3" name="Tijdelijke aanduiding voor tekst 2"/>
          <p:cNvSpPr>
            <a:spLocks noGrp="1"/>
          </p:cNvSpPr>
          <p:nvPr>
            <p:ph type="body" sz="quarter" idx="11"/>
          </p:nvPr>
        </p:nvSpPr>
        <p:spPr/>
        <p:txBody>
          <a:bodyPr/>
          <a:lstStyle/>
          <a:p>
            <a:pPr marL="574675" indent="-574675">
              <a:spcBef>
                <a:spcPct val="0"/>
              </a:spcBef>
            </a:pPr>
            <a:r>
              <a:rPr lang="nl-NL" dirty="0">
                <a:solidFill>
                  <a:srgbClr val="E36E9D"/>
                </a:solidFill>
              </a:rPr>
              <a:t>Het bevoegd gezag moet voor een aantal zaken advies vragen aan de Medezeggenschapsraad</a:t>
            </a:r>
            <a:r>
              <a:rPr lang="nl-NL" dirty="0" smtClean="0">
                <a:solidFill>
                  <a:srgbClr val="E36E9D"/>
                </a:solidFill>
              </a:rPr>
              <a:t>.</a:t>
            </a:r>
          </a:p>
          <a:p>
            <a:pPr marL="574675" indent="-574675">
              <a:spcBef>
                <a:spcPct val="0"/>
              </a:spcBef>
            </a:pPr>
            <a:endParaRPr lang="nl-NL" dirty="0">
              <a:solidFill>
                <a:srgbClr val="00549B"/>
              </a:solidFill>
            </a:endParaRPr>
          </a:p>
          <a:p>
            <a:pPr marL="574675" indent="-574675">
              <a:spcBef>
                <a:spcPct val="0"/>
              </a:spcBef>
            </a:pPr>
            <a:r>
              <a:rPr lang="nl-NL" dirty="0">
                <a:solidFill>
                  <a:srgbClr val="00549B"/>
                </a:solidFill>
              </a:rPr>
              <a:t>De MR of een geleding kan ook ongevraagd advies geven over een onderwerp dat hen aangaat.</a:t>
            </a:r>
          </a:p>
          <a:p>
            <a:endParaRPr lang="nl-NL" dirty="0"/>
          </a:p>
        </p:txBody>
      </p:sp>
    </p:spTree>
    <p:extLst>
      <p:ext uri="{BB962C8B-B14F-4D97-AF65-F5344CB8AC3E}">
        <p14:creationId xmlns:p14="http://schemas.microsoft.com/office/powerpoint/2010/main" val="132892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CB24C"/>
                </a:solidFill>
              </a:rPr>
              <a:t>Initiatiefrecht</a:t>
            </a:r>
            <a:endParaRPr lang="nl-NL" dirty="0">
              <a:solidFill>
                <a:srgbClr val="FCB24C"/>
              </a:solidFill>
            </a:endParaRPr>
          </a:p>
        </p:txBody>
      </p:sp>
      <p:sp>
        <p:nvSpPr>
          <p:cNvPr id="3" name="Tijdelijke aanduiding voor tekst 2"/>
          <p:cNvSpPr>
            <a:spLocks noGrp="1"/>
          </p:cNvSpPr>
          <p:nvPr>
            <p:ph type="body" sz="quarter" idx="11"/>
          </p:nvPr>
        </p:nvSpPr>
        <p:spPr/>
        <p:txBody>
          <a:bodyPr/>
          <a:lstStyle/>
          <a:p>
            <a:r>
              <a:rPr lang="nl-NL" dirty="0"/>
              <a:t>De MR kan punten op de agenda zetten door met standpunten en/of voorstellen te komen</a:t>
            </a:r>
            <a:r>
              <a:rPr lang="nl-NL" dirty="0" smtClean="0"/>
              <a:t>.</a:t>
            </a:r>
          </a:p>
          <a:p>
            <a:r>
              <a:rPr lang="nl-NL" dirty="0" smtClean="0"/>
              <a:t>Doe </a:t>
            </a:r>
            <a:r>
              <a:rPr lang="nl-NL" dirty="0" smtClean="0">
                <a:solidFill>
                  <a:srgbClr val="FF0000"/>
                </a:solidFill>
              </a:rPr>
              <a:t>onderzoek</a:t>
            </a:r>
            <a:r>
              <a:rPr lang="nl-NL" dirty="0" smtClean="0"/>
              <a:t> in je leerlingenraad, onder de scholieren wat hen bezig houdt, welke problemen actueel zijn en zet het op de agenda. </a:t>
            </a:r>
            <a:endParaRPr lang="nl-NL" dirty="0"/>
          </a:p>
          <a:p>
            <a:endParaRPr lang="nl-NL" dirty="0"/>
          </a:p>
        </p:txBody>
      </p:sp>
    </p:spTree>
    <p:extLst>
      <p:ext uri="{BB962C8B-B14F-4D97-AF65-F5344CB8AC3E}">
        <p14:creationId xmlns:p14="http://schemas.microsoft.com/office/powerpoint/2010/main" val="3593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9BF80"/>
                </a:solidFill>
              </a:rPr>
              <a:t>Instemmingsrecht</a:t>
            </a:r>
          </a:p>
        </p:txBody>
      </p:sp>
      <p:sp>
        <p:nvSpPr>
          <p:cNvPr id="3" name="Tijdelijke aanduiding voor tekst 2"/>
          <p:cNvSpPr>
            <a:spLocks noGrp="1"/>
          </p:cNvSpPr>
          <p:nvPr>
            <p:ph type="body" sz="quarter" idx="11"/>
          </p:nvPr>
        </p:nvSpPr>
        <p:spPr>
          <a:xfrm>
            <a:off x="628650" y="1563625"/>
            <a:ext cx="7886700" cy="4105656"/>
          </a:xfrm>
        </p:spPr>
        <p:txBody>
          <a:bodyPr>
            <a:normAutofit lnSpcReduction="10000"/>
          </a:bodyPr>
          <a:lstStyle/>
          <a:p>
            <a:pPr marL="574675" indent="-574675">
              <a:spcBef>
                <a:spcPct val="0"/>
              </a:spcBef>
            </a:pPr>
            <a:r>
              <a:rPr lang="nl-NL" dirty="0" smtClean="0">
                <a:solidFill>
                  <a:srgbClr val="E36E9D"/>
                </a:solidFill>
              </a:rPr>
              <a:t>De MR (of een bepaalde geleding) moet instemmen met een voorstel van het bestuur voor het mag worden uitgevoerd.</a:t>
            </a:r>
          </a:p>
          <a:p>
            <a:pPr marL="574675" indent="-574675">
              <a:spcBef>
                <a:spcPct val="0"/>
              </a:spcBef>
            </a:pPr>
            <a:endParaRPr lang="nl-NL" dirty="0" smtClean="0">
              <a:solidFill>
                <a:srgbClr val="E36E9D"/>
              </a:solidFill>
            </a:endParaRPr>
          </a:p>
          <a:p>
            <a:pPr marL="574675" indent="-574675">
              <a:spcBef>
                <a:spcPct val="0"/>
              </a:spcBef>
            </a:pPr>
            <a:r>
              <a:rPr lang="nl-NL" dirty="0" smtClean="0">
                <a:solidFill>
                  <a:srgbClr val="FCB24C"/>
                </a:solidFill>
              </a:rPr>
              <a:t>Stem je niet in? Dan onderhandelt het schoolbestuur met de MR en past het voorstel aan. </a:t>
            </a:r>
          </a:p>
          <a:p>
            <a:pPr marL="574675" indent="-574675">
              <a:spcBef>
                <a:spcPct val="0"/>
              </a:spcBef>
            </a:pPr>
            <a:endParaRPr lang="nl-NL" dirty="0" smtClean="0">
              <a:solidFill>
                <a:srgbClr val="FCB24C"/>
              </a:solidFill>
            </a:endParaRPr>
          </a:p>
          <a:p>
            <a:pPr marL="574675" indent="-574675">
              <a:spcBef>
                <a:spcPct val="0"/>
              </a:spcBef>
            </a:pPr>
            <a:r>
              <a:rPr lang="nl-NL" dirty="0" smtClean="0">
                <a:solidFill>
                  <a:srgbClr val="00549B"/>
                </a:solidFill>
              </a:rPr>
              <a:t>Stem pas in met een voorstel als je begrijpt waar je mee instemt! </a:t>
            </a:r>
          </a:p>
          <a:p>
            <a:endParaRPr lang="nl-NL" dirty="0"/>
          </a:p>
        </p:txBody>
      </p:sp>
    </p:spTree>
    <p:extLst>
      <p:ext uri="{BB962C8B-B14F-4D97-AF65-F5344CB8AC3E}">
        <p14:creationId xmlns:p14="http://schemas.microsoft.com/office/powerpoint/2010/main" val="1297089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Leerlingen stemmen in met: </a:t>
            </a:r>
            <a:endParaRPr lang="nl-NL" sz="4000" dirty="0"/>
          </a:p>
        </p:txBody>
      </p:sp>
      <p:sp>
        <p:nvSpPr>
          <p:cNvPr id="3" name="Tijdelijke aanduiding voor tekst 2"/>
          <p:cNvSpPr>
            <a:spLocks noGrp="1"/>
          </p:cNvSpPr>
          <p:nvPr>
            <p:ph type="body" sz="quarter" idx="11"/>
          </p:nvPr>
        </p:nvSpPr>
        <p:spPr>
          <a:xfrm>
            <a:off x="628650" y="1343218"/>
            <a:ext cx="7886700" cy="4300536"/>
          </a:xfrm>
        </p:spPr>
        <p:txBody>
          <a:bodyPr>
            <a:normAutofit lnSpcReduction="10000"/>
          </a:bodyPr>
          <a:lstStyle/>
          <a:p>
            <a:pPr marL="0" indent="0">
              <a:spcBef>
                <a:spcPct val="0"/>
              </a:spcBef>
              <a:buNone/>
            </a:pPr>
            <a:r>
              <a:rPr lang="nl-NL" dirty="0"/>
              <a:t>Over voorzieningen voor leerlingen</a:t>
            </a:r>
          </a:p>
          <a:p>
            <a:pPr marL="0" indent="0">
              <a:spcBef>
                <a:spcPct val="0"/>
              </a:spcBef>
              <a:buNone/>
            </a:pPr>
            <a:r>
              <a:rPr lang="nl-NL" dirty="0">
                <a:solidFill>
                  <a:srgbClr val="00549B"/>
                </a:solidFill>
              </a:rPr>
              <a:t>Over het </a:t>
            </a:r>
            <a:r>
              <a:rPr lang="nl-NL" dirty="0" smtClean="0">
                <a:solidFill>
                  <a:srgbClr val="00549B"/>
                </a:solidFill>
              </a:rPr>
              <a:t>leerlingenstatuut</a:t>
            </a:r>
          </a:p>
          <a:p>
            <a:pPr marL="0" indent="0">
              <a:spcBef>
                <a:spcPct val="0"/>
              </a:spcBef>
              <a:buNone/>
            </a:pPr>
            <a:r>
              <a:rPr lang="nl-NL" dirty="0" smtClean="0">
                <a:solidFill>
                  <a:srgbClr val="00549B"/>
                </a:solidFill>
              </a:rPr>
              <a:t>(straf, fraude, rookverbod, nakomen </a:t>
            </a:r>
            <a:r>
              <a:rPr lang="nl-NL" dirty="0" err="1" smtClean="0">
                <a:solidFill>
                  <a:srgbClr val="00549B"/>
                </a:solidFill>
              </a:rPr>
              <a:t>enz</a:t>
            </a:r>
            <a:r>
              <a:rPr lang="nl-NL" dirty="0" smtClean="0">
                <a:solidFill>
                  <a:srgbClr val="00549B"/>
                </a:solidFill>
              </a:rPr>
              <a:t>) </a:t>
            </a:r>
            <a:endParaRPr lang="nl-NL" dirty="0">
              <a:solidFill>
                <a:srgbClr val="00549B"/>
              </a:solidFill>
            </a:endParaRPr>
          </a:p>
          <a:p>
            <a:pPr marL="0" indent="0">
              <a:spcBef>
                <a:spcPct val="0"/>
              </a:spcBef>
              <a:buNone/>
            </a:pPr>
            <a:r>
              <a:rPr lang="nl-NL" dirty="0">
                <a:solidFill>
                  <a:srgbClr val="FCB24C"/>
                </a:solidFill>
              </a:rPr>
              <a:t>Over privacy van </a:t>
            </a:r>
            <a:r>
              <a:rPr lang="nl-NL" dirty="0" smtClean="0">
                <a:solidFill>
                  <a:srgbClr val="FCB24C"/>
                </a:solidFill>
              </a:rPr>
              <a:t>leerling-gegevens </a:t>
            </a:r>
          </a:p>
          <a:p>
            <a:pPr marL="0" indent="0">
              <a:spcBef>
                <a:spcPct val="0"/>
              </a:spcBef>
              <a:buNone/>
            </a:pPr>
            <a:r>
              <a:rPr lang="nl-NL" dirty="0" smtClean="0">
                <a:solidFill>
                  <a:srgbClr val="FCB24C"/>
                </a:solidFill>
              </a:rPr>
              <a:t>(magister)</a:t>
            </a:r>
            <a:endParaRPr lang="nl-NL" dirty="0">
              <a:solidFill>
                <a:srgbClr val="FCB24C"/>
              </a:solidFill>
            </a:endParaRPr>
          </a:p>
          <a:p>
            <a:pPr marL="0" indent="0">
              <a:spcBef>
                <a:spcPct val="0"/>
              </a:spcBef>
              <a:buNone/>
            </a:pPr>
            <a:r>
              <a:rPr lang="nl-NL" dirty="0">
                <a:solidFill>
                  <a:srgbClr val="E36E9D"/>
                </a:solidFill>
              </a:rPr>
              <a:t>Over </a:t>
            </a:r>
            <a:r>
              <a:rPr lang="nl-NL" dirty="0" smtClean="0">
                <a:solidFill>
                  <a:srgbClr val="E36E9D"/>
                </a:solidFill>
              </a:rPr>
              <a:t>voorzieningen voor leerlingen (kluisjes kantine) </a:t>
            </a:r>
            <a:endParaRPr lang="nl-NL" dirty="0">
              <a:solidFill>
                <a:srgbClr val="E36E9D"/>
              </a:solidFill>
            </a:endParaRPr>
          </a:p>
          <a:p>
            <a:pPr marL="0" indent="0">
              <a:spcBef>
                <a:spcPct val="0"/>
              </a:spcBef>
              <a:buNone/>
              <a:defRPr/>
            </a:pPr>
            <a:r>
              <a:rPr lang="nl-NL" dirty="0" smtClean="0">
                <a:solidFill>
                  <a:srgbClr val="FCB24C"/>
                </a:solidFill>
              </a:rPr>
              <a:t>Samenwerking of fusie</a:t>
            </a:r>
          </a:p>
          <a:p>
            <a:pPr marL="0" indent="0">
              <a:spcBef>
                <a:spcPct val="0"/>
              </a:spcBef>
              <a:buNone/>
              <a:defRPr/>
            </a:pPr>
            <a:r>
              <a:rPr lang="nl-NL" dirty="0" smtClean="0"/>
              <a:t>Projecten en experimenten</a:t>
            </a:r>
          </a:p>
          <a:p>
            <a:pPr marL="0" indent="0">
              <a:spcBef>
                <a:spcPct val="0"/>
              </a:spcBef>
              <a:buNone/>
              <a:defRPr/>
            </a:pPr>
            <a:r>
              <a:rPr lang="nl-NL" dirty="0" smtClean="0"/>
              <a:t>(gepersonaliseerd leren project) </a:t>
            </a:r>
          </a:p>
          <a:p>
            <a:pPr marL="0" indent="0">
              <a:spcBef>
                <a:spcPct val="0"/>
              </a:spcBef>
              <a:buNone/>
              <a:defRPr/>
            </a:pPr>
            <a:r>
              <a:rPr lang="nl-NL" dirty="0" smtClean="0">
                <a:solidFill>
                  <a:srgbClr val="00549B"/>
                </a:solidFill>
              </a:rPr>
              <a:t>leerlingenparticipatiebeleid:</a:t>
            </a:r>
          </a:p>
          <a:p>
            <a:pPr marL="0" indent="0">
              <a:spcBef>
                <a:spcPct val="0"/>
              </a:spcBef>
              <a:buNone/>
              <a:defRPr/>
            </a:pPr>
            <a:r>
              <a:rPr lang="nl-NL" dirty="0" smtClean="0">
                <a:solidFill>
                  <a:srgbClr val="00549B"/>
                </a:solidFill>
              </a:rPr>
              <a:t>(leerlingenraad, parlement enzovoorts) </a:t>
            </a:r>
          </a:p>
          <a:p>
            <a:endParaRPr lang="nl-NL" dirty="0"/>
          </a:p>
        </p:txBody>
      </p:sp>
    </p:spTree>
    <p:extLst>
      <p:ext uri="{BB962C8B-B14F-4D97-AF65-F5344CB8AC3E}">
        <p14:creationId xmlns:p14="http://schemas.microsoft.com/office/powerpoint/2010/main" val="155978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 met de ouders: </a:t>
            </a:r>
            <a:endParaRPr lang="nl-NL" dirty="0"/>
          </a:p>
        </p:txBody>
      </p:sp>
      <p:sp>
        <p:nvSpPr>
          <p:cNvPr id="3" name="Tijdelijke aanduiding voor tekst 2"/>
          <p:cNvSpPr>
            <a:spLocks noGrp="1"/>
          </p:cNvSpPr>
          <p:nvPr>
            <p:ph type="body" sz="quarter" idx="11"/>
          </p:nvPr>
        </p:nvSpPr>
        <p:spPr>
          <a:xfrm>
            <a:off x="738378" y="1369886"/>
            <a:ext cx="7886700" cy="4090987"/>
          </a:xfrm>
        </p:spPr>
        <p:txBody>
          <a:bodyPr/>
          <a:lstStyle/>
          <a:p>
            <a:pPr marL="574675" indent="-574675">
              <a:spcBef>
                <a:spcPct val="0"/>
              </a:spcBef>
            </a:pPr>
            <a:r>
              <a:rPr lang="nl-NL" sz="3200" dirty="0"/>
              <a:t>Vaststelling </a:t>
            </a:r>
            <a:r>
              <a:rPr lang="nl-NL" sz="3200" dirty="0" smtClean="0"/>
              <a:t>schoolgids en plan</a:t>
            </a:r>
            <a:endParaRPr lang="nl-NL" sz="3200" dirty="0"/>
          </a:p>
          <a:p>
            <a:pPr marL="574675" indent="-574675">
              <a:spcBef>
                <a:spcPct val="0"/>
              </a:spcBef>
            </a:pPr>
            <a:r>
              <a:rPr lang="nl-NL" sz="3200" dirty="0">
                <a:solidFill>
                  <a:srgbClr val="00549B"/>
                </a:solidFill>
              </a:rPr>
              <a:t>Beleid buitenschoolse </a:t>
            </a:r>
            <a:r>
              <a:rPr lang="nl-NL" sz="3200" dirty="0" smtClean="0">
                <a:solidFill>
                  <a:srgbClr val="00549B"/>
                </a:solidFill>
              </a:rPr>
              <a:t>activiteiten</a:t>
            </a:r>
          </a:p>
          <a:p>
            <a:pPr marL="0" indent="0">
              <a:spcBef>
                <a:spcPct val="0"/>
              </a:spcBef>
              <a:buNone/>
            </a:pPr>
            <a:r>
              <a:rPr lang="nl-NL" sz="3200" dirty="0" smtClean="0">
                <a:solidFill>
                  <a:srgbClr val="00549B"/>
                </a:solidFill>
              </a:rPr>
              <a:t>(schoolreisjes</a:t>
            </a:r>
            <a:endParaRPr lang="nl-NL" sz="3200" dirty="0">
              <a:solidFill>
                <a:srgbClr val="00549B"/>
              </a:solidFill>
            </a:endParaRPr>
          </a:p>
          <a:p>
            <a:pPr marL="574675" indent="-574675">
              <a:spcBef>
                <a:spcPct val="0"/>
              </a:spcBef>
            </a:pPr>
            <a:r>
              <a:rPr lang="nl-NL" sz="3200" dirty="0">
                <a:solidFill>
                  <a:srgbClr val="FCB24C"/>
                </a:solidFill>
              </a:rPr>
              <a:t>Vaststelling van de </a:t>
            </a:r>
            <a:r>
              <a:rPr lang="nl-NL" sz="3200" dirty="0" smtClean="0">
                <a:solidFill>
                  <a:srgbClr val="FCB24C"/>
                </a:solidFill>
              </a:rPr>
              <a:t>onderwijstijd</a:t>
            </a:r>
          </a:p>
          <a:p>
            <a:pPr marL="0" indent="0">
              <a:spcBef>
                <a:spcPct val="0"/>
              </a:spcBef>
              <a:buNone/>
            </a:pPr>
            <a:r>
              <a:rPr lang="nl-NL" sz="3200" dirty="0" smtClean="0">
                <a:solidFill>
                  <a:srgbClr val="FCB24C"/>
                </a:solidFill>
              </a:rPr>
              <a:t>(roosters) </a:t>
            </a:r>
            <a:endParaRPr lang="nl-NL" sz="3200" dirty="0">
              <a:solidFill>
                <a:srgbClr val="FCB24C"/>
              </a:solidFill>
            </a:endParaRPr>
          </a:p>
          <a:p>
            <a:pPr marL="574675" indent="-574675">
              <a:spcBef>
                <a:spcPct val="0"/>
              </a:spcBef>
            </a:pPr>
            <a:r>
              <a:rPr lang="nl-NL" sz="3200" dirty="0">
                <a:solidFill>
                  <a:srgbClr val="E36E9D"/>
                </a:solidFill>
              </a:rPr>
              <a:t>Vaststelling van de </a:t>
            </a:r>
            <a:r>
              <a:rPr lang="nl-NL" sz="3200" dirty="0" smtClean="0">
                <a:solidFill>
                  <a:srgbClr val="E36E9D"/>
                </a:solidFill>
              </a:rPr>
              <a:t>ouderbijdrage</a:t>
            </a:r>
          </a:p>
          <a:p>
            <a:pPr marL="0" indent="0">
              <a:spcBef>
                <a:spcPct val="0"/>
              </a:spcBef>
              <a:buNone/>
            </a:pPr>
            <a:r>
              <a:rPr lang="nl-NL" sz="3200" dirty="0" smtClean="0">
                <a:solidFill>
                  <a:srgbClr val="E36E9D"/>
                </a:solidFill>
              </a:rPr>
              <a:t>(Kosten voor </a:t>
            </a:r>
            <a:r>
              <a:rPr lang="nl-NL" sz="3200" dirty="0" err="1" smtClean="0">
                <a:solidFill>
                  <a:srgbClr val="E36E9D"/>
                </a:solidFill>
              </a:rPr>
              <a:t>i-pad</a:t>
            </a:r>
            <a:r>
              <a:rPr lang="nl-NL" sz="3200" dirty="0" smtClean="0">
                <a:solidFill>
                  <a:srgbClr val="E36E9D"/>
                </a:solidFill>
              </a:rPr>
              <a:t> of laptop en schoolreisjes e.d.– gemiddeld iets van 200,- p.j. maar neemt toe) </a:t>
            </a:r>
            <a:endParaRPr lang="nl-NL" sz="3200" dirty="0">
              <a:solidFill>
                <a:srgbClr val="E36E9D"/>
              </a:solidFill>
            </a:endParaRPr>
          </a:p>
          <a:p>
            <a:endParaRPr lang="nl-NL" dirty="0"/>
          </a:p>
        </p:txBody>
      </p:sp>
    </p:spTree>
    <p:extLst>
      <p:ext uri="{BB962C8B-B14F-4D97-AF65-F5344CB8AC3E}">
        <p14:creationId xmlns:p14="http://schemas.microsoft.com/office/powerpoint/2010/main" val="1818274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31907"/>
          </a:xfrm>
        </p:spPr>
        <p:txBody>
          <a:bodyPr>
            <a:normAutofit/>
          </a:bodyPr>
          <a:lstStyle/>
          <a:p>
            <a:r>
              <a:rPr lang="nl-NL" sz="4000" dirty="0" smtClean="0"/>
              <a:t>Medezeggenschapsstatuut</a:t>
            </a:r>
            <a:r>
              <a:rPr lang="nl-NL" dirty="0" smtClean="0"/>
              <a:t>	</a:t>
            </a:r>
            <a:endParaRPr lang="nl-NL" dirty="0"/>
          </a:p>
        </p:txBody>
      </p:sp>
      <p:sp>
        <p:nvSpPr>
          <p:cNvPr id="3" name="Tijdelijke aanduiding voor tekst 2"/>
          <p:cNvSpPr>
            <a:spLocks noGrp="1"/>
          </p:cNvSpPr>
          <p:nvPr>
            <p:ph type="body" sz="quarter" idx="11"/>
          </p:nvPr>
        </p:nvSpPr>
        <p:spPr>
          <a:xfrm>
            <a:off x="628650" y="1551103"/>
            <a:ext cx="7886700" cy="4090987"/>
          </a:xfrm>
        </p:spPr>
        <p:txBody>
          <a:bodyPr/>
          <a:lstStyle/>
          <a:p>
            <a:pPr>
              <a:spcBef>
                <a:spcPct val="0"/>
              </a:spcBef>
              <a:defRPr/>
            </a:pPr>
            <a:r>
              <a:rPr lang="nl-NL" dirty="0"/>
              <a:t>Rechten en plichten</a:t>
            </a:r>
          </a:p>
          <a:p>
            <a:pPr>
              <a:spcBef>
                <a:spcPct val="0"/>
              </a:spcBef>
              <a:defRPr/>
            </a:pPr>
            <a:r>
              <a:rPr lang="nl-NL" dirty="0"/>
              <a:t>Welke informatie ontvangt de MR wanneer?</a:t>
            </a:r>
          </a:p>
          <a:p>
            <a:pPr>
              <a:spcBef>
                <a:spcPct val="0"/>
              </a:spcBef>
              <a:defRPr/>
            </a:pPr>
            <a:r>
              <a:rPr lang="nl-NL" dirty="0"/>
              <a:t>Welke voorzieningen zijn er voor de MR?</a:t>
            </a:r>
          </a:p>
          <a:p>
            <a:pPr>
              <a:spcBef>
                <a:spcPct val="0"/>
              </a:spcBef>
              <a:defRPr/>
            </a:pPr>
            <a:r>
              <a:rPr lang="nl-NL" dirty="0">
                <a:solidFill>
                  <a:srgbClr val="F0D94F"/>
                </a:solidFill>
              </a:rPr>
              <a:t>V</a:t>
            </a:r>
            <a:r>
              <a:rPr lang="nl-NL" dirty="0" smtClean="0">
                <a:solidFill>
                  <a:srgbClr val="F0D94F"/>
                </a:solidFill>
              </a:rPr>
              <a:t>oorbeeld: </a:t>
            </a:r>
            <a:r>
              <a:rPr lang="nl-NL" dirty="0">
                <a:solidFill>
                  <a:srgbClr val="F0D94F"/>
                </a:solidFill>
              </a:rPr>
              <a:t>De MR </a:t>
            </a:r>
            <a:r>
              <a:rPr lang="nl-NL" dirty="0" smtClean="0">
                <a:solidFill>
                  <a:srgbClr val="F0D94F"/>
                </a:solidFill>
              </a:rPr>
              <a:t>krijgt betaald! </a:t>
            </a:r>
          </a:p>
          <a:p>
            <a:pPr marL="0" indent="0">
              <a:spcBef>
                <a:spcPct val="0"/>
              </a:spcBef>
              <a:buNone/>
              <a:defRPr/>
            </a:pPr>
            <a:endParaRPr lang="nl-NL" dirty="0" smtClean="0">
              <a:solidFill>
                <a:srgbClr val="F0D94F"/>
              </a:solidFill>
            </a:endParaRPr>
          </a:p>
          <a:p>
            <a:pPr marL="0" indent="0">
              <a:spcBef>
                <a:spcPct val="0"/>
              </a:spcBef>
              <a:buNone/>
              <a:defRPr/>
            </a:pPr>
            <a:r>
              <a:rPr lang="nl-NL" dirty="0" smtClean="0">
                <a:solidFill>
                  <a:srgbClr val="FCB24C"/>
                </a:solidFill>
              </a:rPr>
              <a:t>* Tip: niet zelf alles willen bedenken! Kijk eens online op infowms.nl of LAKS handboek/site  </a:t>
            </a:r>
            <a:endParaRPr lang="nl-NL" dirty="0">
              <a:solidFill>
                <a:srgbClr val="FCB24C"/>
              </a:solidFill>
            </a:endParaRPr>
          </a:p>
        </p:txBody>
      </p:sp>
    </p:spTree>
    <p:extLst>
      <p:ext uri="{BB962C8B-B14F-4D97-AF65-F5344CB8AC3E}">
        <p14:creationId xmlns:p14="http://schemas.microsoft.com/office/powerpoint/2010/main" val="1098895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2038"/>
            <a:ext cx="7020098" cy="2092180"/>
          </a:xfrm>
        </p:spPr>
        <p:txBody>
          <a:bodyPr>
            <a:normAutofit/>
          </a:bodyPr>
          <a:lstStyle/>
          <a:p>
            <a:r>
              <a:rPr lang="nl-NL" dirty="0" smtClean="0"/>
              <a:t>Stel je voor: wij zijn een school en we willen niet meer dan 200 euro per jaar laten betalen door de ouders. </a:t>
            </a:r>
            <a:endParaRPr lang="nl-NL" dirty="0"/>
          </a:p>
        </p:txBody>
      </p:sp>
      <p:sp>
        <p:nvSpPr>
          <p:cNvPr id="3" name="Titel 2"/>
          <p:cNvSpPr>
            <a:spLocks noGrp="1"/>
          </p:cNvSpPr>
          <p:nvPr>
            <p:ph type="ctrTitle"/>
          </p:nvPr>
        </p:nvSpPr>
        <p:spPr>
          <a:xfrm>
            <a:off x="2335985" y="1089136"/>
            <a:ext cx="4272523" cy="1763485"/>
          </a:xfrm>
        </p:spPr>
        <p:txBody>
          <a:bodyPr>
            <a:normAutofit fontScale="90000"/>
          </a:bodyPr>
          <a:lstStyle/>
          <a:p>
            <a:r>
              <a:rPr lang="nl-NL" dirty="0" smtClean="0"/>
              <a:t>Ouderbijdrage:</a:t>
            </a:r>
            <a:br>
              <a:rPr lang="nl-NL" dirty="0" smtClean="0"/>
            </a:br>
            <a:r>
              <a:rPr lang="nl-NL" dirty="0" smtClean="0"/>
              <a:t>Hoeveel geld mag ‘t kosten?</a:t>
            </a:r>
            <a:br>
              <a:rPr lang="nl-NL" dirty="0" smtClean="0"/>
            </a:br>
            <a:r>
              <a:rPr lang="nl-NL" dirty="0" err="1" smtClean="0"/>
              <a:t>Ipad</a:t>
            </a:r>
            <a:r>
              <a:rPr lang="nl-NL" dirty="0" smtClean="0"/>
              <a:t> ja of nee? </a:t>
            </a:r>
            <a:endParaRPr lang="nl-NL" dirty="0"/>
          </a:p>
        </p:txBody>
      </p:sp>
    </p:spTree>
    <p:extLst>
      <p:ext uri="{BB962C8B-B14F-4D97-AF65-F5344CB8AC3E}">
        <p14:creationId xmlns:p14="http://schemas.microsoft.com/office/powerpoint/2010/main" val="18143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2038"/>
            <a:ext cx="6858000" cy="2457940"/>
          </a:xfrm>
        </p:spPr>
        <p:txBody>
          <a:bodyPr>
            <a:normAutofit/>
          </a:bodyPr>
          <a:lstStyle/>
          <a:p>
            <a:r>
              <a:rPr lang="nl-NL" dirty="0" smtClean="0"/>
              <a:t>Wat wil je bereiken? </a:t>
            </a:r>
          </a:p>
          <a:p>
            <a:r>
              <a:rPr lang="nl-NL" dirty="0" smtClean="0">
                <a:solidFill>
                  <a:srgbClr val="FCB24C"/>
                </a:solidFill>
              </a:rPr>
              <a:t>Wat is de rol van de achterban en mederaadsleden? </a:t>
            </a:r>
          </a:p>
          <a:p>
            <a:r>
              <a:rPr lang="nl-NL" dirty="0" smtClean="0">
                <a:solidFill>
                  <a:srgbClr val="E36E9D"/>
                </a:solidFill>
              </a:rPr>
              <a:t>Welk artikel uit de </a:t>
            </a:r>
            <a:r>
              <a:rPr lang="nl-NL" dirty="0" err="1" smtClean="0">
                <a:solidFill>
                  <a:srgbClr val="E36E9D"/>
                </a:solidFill>
              </a:rPr>
              <a:t>wms</a:t>
            </a:r>
            <a:r>
              <a:rPr lang="nl-NL" dirty="0" smtClean="0">
                <a:solidFill>
                  <a:srgbClr val="E36E9D"/>
                </a:solidFill>
              </a:rPr>
              <a:t> / welk recht moet ik bekijken? </a:t>
            </a:r>
          </a:p>
          <a:p>
            <a:endParaRPr lang="nl-NL" dirty="0" smtClean="0"/>
          </a:p>
        </p:txBody>
      </p:sp>
      <p:sp>
        <p:nvSpPr>
          <p:cNvPr id="3" name="Titel 2"/>
          <p:cNvSpPr>
            <a:spLocks noGrp="1"/>
          </p:cNvSpPr>
          <p:nvPr>
            <p:ph type="ctrTitle"/>
          </p:nvPr>
        </p:nvSpPr>
        <p:spPr/>
        <p:txBody>
          <a:bodyPr/>
          <a:lstStyle/>
          <a:p>
            <a:r>
              <a:rPr lang="nl-NL" dirty="0" smtClean="0"/>
              <a:t>Hoe pak je dit aan? </a:t>
            </a:r>
            <a:endParaRPr lang="nl-NL" dirty="0"/>
          </a:p>
        </p:txBody>
      </p:sp>
    </p:spTree>
    <p:extLst>
      <p:ext uri="{BB962C8B-B14F-4D97-AF65-F5344CB8AC3E}">
        <p14:creationId xmlns:p14="http://schemas.microsoft.com/office/powerpoint/2010/main" val="352939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Handjes schudden! </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77" y="1444984"/>
            <a:ext cx="6030306" cy="4004123"/>
          </a:xfrm>
          <a:prstGeom prst="rect">
            <a:avLst/>
          </a:prstGeom>
        </p:spPr>
      </p:pic>
    </p:spTree>
    <p:extLst>
      <p:ext uri="{BB962C8B-B14F-4D97-AF65-F5344CB8AC3E}">
        <p14:creationId xmlns:p14="http://schemas.microsoft.com/office/powerpoint/2010/main" val="2913373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493776" y="3063240"/>
            <a:ext cx="8046720" cy="2377440"/>
          </a:xfrm>
        </p:spPr>
        <p:txBody>
          <a:bodyPr>
            <a:normAutofit fontScale="92500" lnSpcReduction="10000"/>
          </a:bodyPr>
          <a:lstStyle/>
          <a:p>
            <a:r>
              <a:rPr lang="nl-NL" dirty="0"/>
              <a:t>Art. 27. 2. d. 	de vaststelling of wijziging van het beleid met betrekking tot het beheersbaar houden van de middelen die van de ouders of de leerlingen worden gevraagd voor schoolkosten, met uitzondering van lesmateriaal als bedoeld in artikel 6e, tweede lid, van de Wet op het voortgezet onderwijs, die door het bevoegd gezag noodzakelijk worden bevonden;</a:t>
            </a:r>
          </a:p>
          <a:p>
            <a:r>
              <a:rPr lang="nl-NL" dirty="0">
                <a:solidFill>
                  <a:srgbClr val="F0D94F"/>
                </a:solidFill>
              </a:rPr>
              <a:t>*instemmingsrecht van ouders</a:t>
            </a:r>
            <a:endParaRPr lang="nl-NL" dirty="0"/>
          </a:p>
          <a:p>
            <a:endParaRPr lang="nl-NL" dirty="0"/>
          </a:p>
        </p:txBody>
      </p:sp>
      <p:sp>
        <p:nvSpPr>
          <p:cNvPr id="3" name="Titel 2"/>
          <p:cNvSpPr>
            <a:spLocks noGrp="1"/>
          </p:cNvSpPr>
          <p:nvPr>
            <p:ph type="ctrTitle"/>
          </p:nvPr>
        </p:nvSpPr>
        <p:spPr/>
        <p:txBody>
          <a:bodyPr>
            <a:normAutofit fontScale="90000"/>
          </a:bodyPr>
          <a:lstStyle/>
          <a:p>
            <a:r>
              <a:rPr lang="nl-NL" dirty="0" smtClean="0"/>
              <a:t>Art. 27: vaststelling schoolkosten</a:t>
            </a:r>
            <a:endParaRPr lang="nl-NL" dirty="0"/>
          </a:p>
        </p:txBody>
      </p:sp>
    </p:spTree>
    <p:extLst>
      <p:ext uri="{BB962C8B-B14F-4D97-AF65-F5344CB8AC3E}">
        <p14:creationId xmlns:p14="http://schemas.microsoft.com/office/powerpoint/2010/main" val="26705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Art. 27 2 g</a:t>
            </a:r>
            <a:r>
              <a:rPr lang="nl-NL" dirty="0"/>
              <a:t>. 	vaststelling of wijziging van het beleid ten aanzien van de uitwisseling van informatie tussen bevoegd gezag en ouders</a:t>
            </a:r>
            <a:r>
              <a:rPr lang="nl-NL" dirty="0" smtClean="0"/>
              <a:t>.</a:t>
            </a:r>
          </a:p>
          <a:p>
            <a:r>
              <a:rPr lang="nl-NL" dirty="0">
                <a:solidFill>
                  <a:srgbClr val="F0D94F"/>
                </a:solidFill>
              </a:rPr>
              <a:t>*instemmingsrecht van </a:t>
            </a:r>
            <a:r>
              <a:rPr lang="nl-NL" dirty="0" smtClean="0">
                <a:solidFill>
                  <a:srgbClr val="F0D94F"/>
                </a:solidFill>
              </a:rPr>
              <a:t>ouders</a:t>
            </a:r>
            <a:endParaRPr lang="nl-NL" dirty="0"/>
          </a:p>
          <a:p>
            <a:endParaRPr lang="nl-NL" dirty="0"/>
          </a:p>
        </p:txBody>
      </p:sp>
      <p:sp>
        <p:nvSpPr>
          <p:cNvPr id="3" name="Titel 2"/>
          <p:cNvSpPr>
            <a:spLocks noGrp="1"/>
          </p:cNvSpPr>
          <p:nvPr>
            <p:ph type="ctrTitle"/>
          </p:nvPr>
        </p:nvSpPr>
        <p:spPr/>
        <p:txBody>
          <a:bodyPr>
            <a:noAutofit/>
          </a:bodyPr>
          <a:lstStyle/>
          <a:p>
            <a:r>
              <a:rPr lang="nl-NL" sz="3200" dirty="0" smtClean="0"/>
              <a:t>Mogen ouders pushmeldingen krijgen van Magister? </a:t>
            </a:r>
            <a:endParaRPr lang="nl-NL" sz="3200" dirty="0"/>
          </a:p>
        </p:txBody>
      </p:sp>
    </p:spTree>
    <p:extLst>
      <p:ext uri="{BB962C8B-B14F-4D97-AF65-F5344CB8AC3E}">
        <p14:creationId xmlns:p14="http://schemas.microsoft.com/office/powerpoint/2010/main" val="4756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a:bodyPr>
          <a:lstStyle/>
          <a:p>
            <a:r>
              <a:rPr lang="nl-NL" dirty="0" smtClean="0"/>
              <a:t>Hoe zorg je voor een goede regeling waar ouders én leerlingen tevreden over zijn? </a:t>
            </a:r>
          </a:p>
          <a:p>
            <a:r>
              <a:rPr lang="nl-NL" dirty="0" smtClean="0"/>
              <a:t>Hoe zorg je dat jij niet in je eentje bedenkt, wat alle scholieren ervan vinden? </a:t>
            </a:r>
            <a:endParaRPr lang="nl-NL" dirty="0"/>
          </a:p>
        </p:txBody>
      </p:sp>
      <p:sp>
        <p:nvSpPr>
          <p:cNvPr id="3" name="Titel 2"/>
          <p:cNvSpPr>
            <a:spLocks noGrp="1"/>
          </p:cNvSpPr>
          <p:nvPr>
            <p:ph type="ctrTitle"/>
          </p:nvPr>
        </p:nvSpPr>
        <p:spPr/>
        <p:txBody>
          <a:bodyPr>
            <a:normAutofit fontScale="90000"/>
          </a:bodyPr>
          <a:lstStyle/>
          <a:p>
            <a:r>
              <a:rPr lang="nl-NL" dirty="0" smtClean="0"/>
              <a:t>Wat vinden de scholieren	? 	</a:t>
            </a:r>
            <a:endParaRPr lang="nl-NL" dirty="0"/>
          </a:p>
        </p:txBody>
      </p:sp>
    </p:spTree>
    <p:extLst>
      <p:ext uri="{BB962C8B-B14F-4D97-AF65-F5344CB8AC3E}">
        <p14:creationId xmlns:p14="http://schemas.microsoft.com/office/powerpoint/2010/main" val="1195362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2038"/>
            <a:ext cx="7214616" cy="3191954"/>
          </a:xfrm>
        </p:spPr>
        <p:txBody>
          <a:bodyPr>
            <a:normAutofit fontScale="25000" lnSpcReduction="20000"/>
          </a:bodyPr>
          <a:lstStyle/>
          <a:p>
            <a:r>
              <a:rPr lang="nl-NL" sz="4800" dirty="0" smtClean="0">
                <a:solidFill>
                  <a:srgbClr val="00549B"/>
                </a:solidFill>
              </a:rPr>
              <a:t>Vaststelling </a:t>
            </a:r>
            <a:r>
              <a:rPr lang="nl-NL" sz="4800" dirty="0">
                <a:solidFill>
                  <a:srgbClr val="00549B"/>
                </a:solidFill>
              </a:rPr>
              <a:t>of wijziging van het </a:t>
            </a:r>
            <a:r>
              <a:rPr lang="nl-NL" sz="4800" dirty="0" smtClean="0">
                <a:solidFill>
                  <a:srgbClr val="00549B"/>
                </a:solidFill>
              </a:rPr>
              <a:t>leerlingenstatuut. Oftewel alle regels voor leerlingen op school:</a:t>
            </a:r>
          </a:p>
          <a:p>
            <a:pPr algn="l"/>
            <a:r>
              <a:rPr lang="nl-NL" sz="4800" dirty="0"/>
              <a:t>Te laat komen		</a:t>
            </a:r>
            <a:endParaRPr lang="nl-NL" sz="4800" dirty="0" smtClean="0"/>
          </a:p>
          <a:p>
            <a:pPr algn="l"/>
            <a:r>
              <a:rPr lang="nl-NL" sz="4800" dirty="0" smtClean="0"/>
              <a:t>Kantine</a:t>
            </a:r>
            <a:endParaRPr lang="nl-NL" sz="4800" dirty="0"/>
          </a:p>
          <a:p>
            <a:pPr algn="l"/>
            <a:r>
              <a:rPr lang="nl-NL" sz="4800" dirty="0"/>
              <a:t>Toetsen			</a:t>
            </a:r>
            <a:endParaRPr lang="nl-NL" sz="4800" dirty="0" smtClean="0"/>
          </a:p>
          <a:p>
            <a:pPr algn="l"/>
            <a:r>
              <a:rPr lang="nl-NL" sz="4800" dirty="0" smtClean="0"/>
              <a:t>Pest-protocol</a:t>
            </a:r>
            <a:endParaRPr lang="nl-NL" sz="4800" dirty="0"/>
          </a:p>
          <a:p>
            <a:pPr algn="l"/>
            <a:r>
              <a:rPr lang="nl-NL" sz="4800" dirty="0"/>
              <a:t>Nakijken			</a:t>
            </a:r>
            <a:endParaRPr lang="nl-NL" sz="4800" dirty="0" smtClean="0"/>
          </a:p>
          <a:p>
            <a:pPr algn="l"/>
            <a:r>
              <a:rPr lang="nl-NL" sz="4800" dirty="0" smtClean="0"/>
              <a:t>Schoolkrant </a:t>
            </a:r>
            <a:endParaRPr lang="nl-NL" sz="4800" dirty="0"/>
          </a:p>
          <a:p>
            <a:pPr algn="l"/>
            <a:r>
              <a:rPr lang="nl-NL" sz="4800" dirty="0"/>
              <a:t>site </a:t>
            </a:r>
            <a:r>
              <a:rPr lang="nl-NL" sz="4800" dirty="0" smtClean="0"/>
              <a:t> </a:t>
            </a:r>
            <a:endParaRPr lang="nl-NL" sz="4800" dirty="0"/>
          </a:p>
          <a:p>
            <a:pPr algn="l"/>
            <a:r>
              <a:rPr lang="nl-NL" sz="4800" dirty="0"/>
              <a:t>Strafwerk			</a:t>
            </a:r>
          </a:p>
          <a:p>
            <a:pPr algn="l"/>
            <a:r>
              <a:rPr lang="nl-NL" sz="4800" dirty="0" err="1"/>
              <a:t>Social</a:t>
            </a:r>
            <a:r>
              <a:rPr lang="nl-NL" sz="4800" dirty="0"/>
              <a:t> Media	</a:t>
            </a:r>
          </a:p>
          <a:p>
            <a:pPr algn="l"/>
            <a:r>
              <a:rPr lang="nl-NL" sz="4800" dirty="0"/>
              <a:t>Gender-Straight Alliance</a:t>
            </a:r>
          </a:p>
          <a:p>
            <a:pPr algn="l"/>
            <a:r>
              <a:rPr lang="nl-NL" sz="4000" dirty="0" smtClean="0"/>
              <a:t>			</a:t>
            </a:r>
          </a:p>
          <a:p>
            <a:endParaRPr lang="nl-NL" dirty="0"/>
          </a:p>
        </p:txBody>
      </p:sp>
      <p:sp>
        <p:nvSpPr>
          <p:cNvPr id="3" name="Titel 2"/>
          <p:cNvSpPr>
            <a:spLocks noGrp="1"/>
          </p:cNvSpPr>
          <p:nvPr>
            <p:ph type="ctrTitle"/>
          </p:nvPr>
        </p:nvSpPr>
        <p:spPr/>
        <p:txBody>
          <a:bodyPr/>
          <a:lstStyle/>
          <a:p>
            <a:r>
              <a:rPr lang="nl-NL" dirty="0" smtClean="0"/>
              <a:t>Strafregels? </a:t>
            </a:r>
            <a:br>
              <a:rPr lang="nl-NL" dirty="0" smtClean="0"/>
            </a:br>
            <a:endParaRPr lang="nl-NL" dirty="0"/>
          </a:p>
        </p:txBody>
      </p:sp>
    </p:spTree>
    <p:extLst>
      <p:ext uri="{BB962C8B-B14F-4D97-AF65-F5344CB8AC3E}">
        <p14:creationId xmlns:p14="http://schemas.microsoft.com/office/powerpoint/2010/main" val="222813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animEffect transition="in" filter="barn(inVertical)">
                                      <p:cBhvr>
                                        <p:cTn id="11" dur="500"/>
                                        <p:tgtEl>
                                          <p:spTgt spid="2">
                                            <p:txEl>
                                              <p:pRg st="11" end="11"/>
                                            </p:txEl>
                                          </p:spTgt>
                                        </p:tgtEl>
                                      </p:cBhvr>
                                    </p:animEffect>
                                  </p:childTnLst>
                                </p:cTn>
                              </p:par>
                              <p:par>
                                <p:cTn id="12" presetID="42"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Effect transition="in" filter="fade">
                                      <p:cBhvr>
                                        <p:cTn id="54" dur="1000"/>
                                        <p:tgtEl>
                                          <p:spTgt spid="2">
                                            <p:txEl>
                                              <p:pRg st="9" end="9"/>
                                            </p:txEl>
                                          </p:spTgt>
                                        </p:tgtEl>
                                      </p:cBhvr>
                                    </p:animEffect>
                                    <p:anim calcmode="lin" valueType="num">
                                      <p:cBhvr>
                                        <p:cTn id="5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1000"/>
                                        <p:tgtEl>
                                          <p:spTgt spid="2">
                                            <p:txEl>
                                              <p:pRg st="10" end="10"/>
                                            </p:txEl>
                                          </p:spTgt>
                                        </p:tgtEl>
                                      </p:cBhvr>
                                    </p:animEffect>
                                    <p:anim calcmode="lin" valueType="num">
                                      <p:cBhvr>
                                        <p:cTn id="6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wil je veranderen? </a:t>
            </a:r>
          </a:p>
          <a:p>
            <a:r>
              <a:rPr lang="nl-NL" dirty="0" smtClean="0"/>
              <a:t>Voor- en tegenargumenten?  </a:t>
            </a:r>
            <a:endParaRPr lang="nl-NL" dirty="0"/>
          </a:p>
        </p:txBody>
      </p:sp>
      <p:sp>
        <p:nvSpPr>
          <p:cNvPr id="3" name="Titel 2"/>
          <p:cNvSpPr>
            <a:spLocks noGrp="1"/>
          </p:cNvSpPr>
          <p:nvPr>
            <p:ph type="ctrTitle"/>
          </p:nvPr>
        </p:nvSpPr>
        <p:spPr>
          <a:xfrm>
            <a:off x="2776669" y="1030948"/>
            <a:ext cx="3441032" cy="1763485"/>
          </a:xfrm>
        </p:spPr>
        <p:txBody>
          <a:bodyPr>
            <a:normAutofit fontScale="90000"/>
          </a:bodyPr>
          <a:lstStyle/>
          <a:p>
            <a:r>
              <a:rPr lang="nl-NL" dirty="0" smtClean="0"/>
              <a:t>Welke is belangrijk op jouw school? 	</a:t>
            </a:r>
            <a:endParaRPr lang="nl-NL" dirty="0"/>
          </a:p>
        </p:txBody>
      </p:sp>
    </p:spTree>
    <p:extLst>
      <p:ext uri="{BB962C8B-B14F-4D97-AF65-F5344CB8AC3E}">
        <p14:creationId xmlns:p14="http://schemas.microsoft.com/office/powerpoint/2010/main" val="3715870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TIPS en TO </a:t>
            </a:r>
            <a:r>
              <a:rPr lang="nl-NL" dirty="0" err="1" smtClean="0"/>
              <a:t>DO’s</a:t>
            </a:r>
            <a:r>
              <a:rPr lang="nl-NL" dirty="0" smtClean="0"/>
              <a:t/>
            </a:r>
            <a:br>
              <a:rPr lang="nl-NL" dirty="0" smtClean="0"/>
            </a:br>
            <a:r>
              <a:rPr lang="nl-NL" dirty="0" smtClean="0"/>
              <a:t>Vergaderen</a:t>
            </a:r>
            <a:endParaRPr lang="nl-NL" dirty="0"/>
          </a:p>
        </p:txBody>
      </p:sp>
      <p:sp>
        <p:nvSpPr>
          <p:cNvPr id="3" name="Tijdelijke aanduiding voor tekst 2"/>
          <p:cNvSpPr>
            <a:spLocks noGrp="1"/>
          </p:cNvSpPr>
          <p:nvPr>
            <p:ph type="body" sz="quarter" idx="11"/>
          </p:nvPr>
        </p:nvSpPr>
        <p:spPr>
          <a:xfrm>
            <a:off x="628650" y="1690689"/>
            <a:ext cx="7886700" cy="4445058"/>
          </a:xfrm>
        </p:spPr>
        <p:txBody>
          <a:bodyPr>
            <a:normAutofit/>
          </a:bodyPr>
          <a:lstStyle/>
          <a:p>
            <a:pPr marL="574675" indent="-574675">
              <a:spcBef>
                <a:spcPct val="0"/>
              </a:spcBef>
            </a:pPr>
            <a:r>
              <a:rPr lang="nl-NL" dirty="0"/>
              <a:t>Vraag in de MR </a:t>
            </a:r>
            <a:r>
              <a:rPr lang="nl-NL" dirty="0" smtClean="0"/>
              <a:t>om </a:t>
            </a:r>
            <a:r>
              <a:rPr lang="nl-NL" dirty="0"/>
              <a:t>duidelijk </a:t>
            </a:r>
            <a:r>
              <a:rPr lang="nl-NL" dirty="0" smtClean="0"/>
              <a:t>taalgebruik. </a:t>
            </a:r>
            <a:r>
              <a:rPr lang="nl-NL" dirty="0"/>
              <a:t>Of een oplegger (samenvatting) van een stuk</a:t>
            </a:r>
            <a:r>
              <a:rPr lang="nl-NL" dirty="0" smtClean="0"/>
              <a:t>. Maak hier afspraken over. Wat heb je nodig om de stukken te begrijpen? </a:t>
            </a:r>
          </a:p>
          <a:p>
            <a:pPr marL="574675" indent="-574675">
              <a:spcBef>
                <a:spcPct val="0"/>
              </a:spcBef>
            </a:pPr>
            <a:r>
              <a:rPr lang="nl-NL" dirty="0" smtClean="0"/>
              <a:t>Ben niet bang om tijdens vergaderingen om meer uitleg te vragen</a:t>
            </a:r>
          </a:p>
          <a:p>
            <a:pPr marL="574675" indent="-574675">
              <a:spcBef>
                <a:spcPct val="0"/>
              </a:spcBef>
            </a:pPr>
            <a:r>
              <a:rPr lang="nl-NL" dirty="0" smtClean="0"/>
              <a:t>Stem </a:t>
            </a:r>
            <a:r>
              <a:rPr lang="nl-NL" dirty="0" smtClean="0">
                <a:solidFill>
                  <a:srgbClr val="FF0000"/>
                </a:solidFill>
              </a:rPr>
              <a:t>NIET</a:t>
            </a:r>
            <a:r>
              <a:rPr lang="nl-NL" dirty="0" smtClean="0"/>
              <a:t> in met dingen die je niet begrijpt. </a:t>
            </a:r>
          </a:p>
        </p:txBody>
      </p:sp>
    </p:spTree>
    <p:extLst>
      <p:ext uri="{BB962C8B-B14F-4D97-AF65-F5344CB8AC3E}">
        <p14:creationId xmlns:p14="http://schemas.microsoft.com/office/powerpoint/2010/main" val="1291640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292608"/>
            <a:ext cx="7998904" cy="1133475"/>
          </a:xfrm>
        </p:spPr>
        <p:txBody>
          <a:bodyPr>
            <a:noAutofit/>
          </a:bodyPr>
          <a:lstStyle/>
          <a:p>
            <a:r>
              <a:rPr lang="nl-NL" sz="3200" dirty="0" smtClean="0"/>
              <a:t>Concrete TIPS en TO </a:t>
            </a:r>
            <a:r>
              <a:rPr lang="nl-NL" sz="3200" dirty="0" err="1" smtClean="0"/>
              <a:t>DO’s</a:t>
            </a:r>
            <a:r>
              <a:rPr lang="nl-NL" sz="3200" dirty="0" smtClean="0"/>
              <a:t> </a:t>
            </a:r>
            <a:br>
              <a:rPr lang="nl-NL" sz="3200" dirty="0" smtClean="0"/>
            </a:br>
            <a:r>
              <a:rPr lang="nl-NL" sz="3200" dirty="0" smtClean="0"/>
              <a:t>Praten mét en namens je achterban</a:t>
            </a:r>
            <a:endParaRPr lang="nl-NL" sz="3200" dirty="0"/>
          </a:p>
        </p:txBody>
      </p:sp>
      <p:sp>
        <p:nvSpPr>
          <p:cNvPr id="3" name="Tijdelijke aanduiding voor tekst 2"/>
          <p:cNvSpPr>
            <a:spLocks noGrp="1"/>
          </p:cNvSpPr>
          <p:nvPr>
            <p:ph type="body" sz="quarter" idx="4294967295"/>
          </p:nvPr>
        </p:nvSpPr>
        <p:spPr>
          <a:xfrm>
            <a:off x="0" y="1546225"/>
            <a:ext cx="7886700" cy="4795838"/>
          </a:xfrm>
        </p:spPr>
        <p:txBody>
          <a:bodyPr>
            <a:normAutofit fontScale="92500"/>
          </a:bodyPr>
          <a:lstStyle/>
          <a:p>
            <a:pPr marL="574675" indent="-574675">
              <a:spcBef>
                <a:spcPct val="0"/>
              </a:spcBef>
            </a:pPr>
            <a:r>
              <a:rPr lang="nl-NL" dirty="0">
                <a:solidFill>
                  <a:srgbClr val="E36E9D"/>
                </a:solidFill>
              </a:rPr>
              <a:t>Zorg dat er ook onderwerpen worden besproken die voor leerlingen belangrijk zijn. Die moet je dan wel zelf op de agenda zetten. Dat betekent een goede voorbereiding!  </a:t>
            </a:r>
            <a:endParaRPr lang="nl-NL" dirty="0" smtClean="0">
              <a:solidFill>
                <a:srgbClr val="E36E9D"/>
              </a:solidFill>
            </a:endParaRPr>
          </a:p>
          <a:p>
            <a:pPr marL="574675" indent="-574675">
              <a:spcBef>
                <a:spcPct val="0"/>
              </a:spcBef>
            </a:pPr>
            <a:r>
              <a:rPr lang="nl-NL" dirty="0" smtClean="0">
                <a:solidFill>
                  <a:srgbClr val="E36E9D"/>
                </a:solidFill>
              </a:rPr>
              <a:t>Overleg met de leerlingenraad welke problemen er zijn en welke oplossingen / verbeteringen er op school mogelijk zijn. </a:t>
            </a:r>
          </a:p>
          <a:p>
            <a:pPr marL="574675" indent="-574675">
              <a:spcBef>
                <a:spcPct val="0"/>
              </a:spcBef>
            </a:pPr>
            <a:r>
              <a:rPr lang="nl-NL" dirty="0" smtClean="0">
                <a:solidFill>
                  <a:srgbClr val="E36E9D"/>
                </a:solidFill>
              </a:rPr>
              <a:t>Zet een enquête uit met google. </a:t>
            </a:r>
          </a:p>
          <a:p>
            <a:pPr marL="574675" indent="-574675">
              <a:spcBef>
                <a:spcPct val="0"/>
              </a:spcBef>
            </a:pPr>
            <a:r>
              <a:rPr lang="nl-NL" dirty="0" smtClean="0">
                <a:solidFill>
                  <a:srgbClr val="E36E9D"/>
                </a:solidFill>
              </a:rPr>
              <a:t>Maak een goed plan: verzamel voor- en tegenargumenten en bedenk concreet wat je plan betekent voor de school. Kom met een redelijk voorstel. </a:t>
            </a:r>
          </a:p>
        </p:txBody>
      </p:sp>
    </p:spTree>
    <p:extLst>
      <p:ext uri="{BB962C8B-B14F-4D97-AF65-F5344CB8AC3E}">
        <p14:creationId xmlns:p14="http://schemas.microsoft.com/office/powerpoint/2010/main" val="3248388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7624" y="0"/>
            <a:ext cx="7971472" cy="2450211"/>
          </a:xfrm>
        </p:spPr>
        <p:txBody>
          <a:bodyPr>
            <a:normAutofit fontScale="90000"/>
          </a:bodyPr>
          <a:lstStyle/>
          <a:p>
            <a:r>
              <a:rPr lang="nl-NL" dirty="0"/>
              <a:t>Concrete TIPS en TO </a:t>
            </a:r>
            <a:r>
              <a:rPr lang="nl-NL" dirty="0" err="1" smtClean="0"/>
              <a:t>DO’s</a:t>
            </a:r>
            <a:r>
              <a:rPr lang="nl-NL" dirty="0" smtClean="0"/>
              <a:t/>
            </a:r>
            <a:br>
              <a:rPr lang="nl-NL" dirty="0" smtClean="0"/>
            </a:br>
            <a:r>
              <a:rPr lang="nl-NL" dirty="0" smtClean="0"/>
              <a:t>Goede begeleiding</a:t>
            </a:r>
            <a:endParaRPr lang="nl-NL" dirty="0"/>
          </a:p>
        </p:txBody>
      </p:sp>
      <p:sp>
        <p:nvSpPr>
          <p:cNvPr id="4" name="Tijdelijke aanduiding voor tekst 3"/>
          <p:cNvSpPr>
            <a:spLocks noGrp="1"/>
          </p:cNvSpPr>
          <p:nvPr>
            <p:ph type="body" idx="1"/>
          </p:nvPr>
        </p:nvSpPr>
        <p:spPr/>
        <p:txBody>
          <a:bodyPr/>
          <a:lstStyle/>
          <a:p>
            <a:endParaRPr lang="nl-NL"/>
          </a:p>
        </p:txBody>
      </p:sp>
      <p:sp>
        <p:nvSpPr>
          <p:cNvPr id="3" name="Tijdelijke aanduiding voor tekst 2"/>
          <p:cNvSpPr>
            <a:spLocks noGrp="1"/>
          </p:cNvSpPr>
          <p:nvPr>
            <p:ph type="body" sz="quarter" idx="4294967295"/>
          </p:nvPr>
        </p:nvSpPr>
        <p:spPr>
          <a:xfrm>
            <a:off x="502920" y="2633472"/>
            <a:ext cx="8007668" cy="3357753"/>
          </a:xfrm>
        </p:spPr>
        <p:txBody>
          <a:bodyPr>
            <a:normAutofit fontScale="92500" lnSpcReduction="20000"/>
          </a:bodyPr>
          <a:lstStyle/>
          <a:p>
            <a:r>
              <a:rPr lang="nl-NL" dirty="0">
                <a:solidFill>
                  <a:srgbClr val="F0D94F"/>
                </a:solidFill>
              </a:rPr>
              <a:t>Regel een begeleider: bijvoorbeeld de docent </a:t>
            </a:r>
            <a:r>
              <a:rPr lang="nl-NL" dirty="0" smtClean="0">
                <a:solidFill>
                  <a:srgbClr val="F0D94F"/>
                </a:solidFill>
              </a:rPr>
              <a:t>M&amp;O of maatschappijleer die veel over organisaties weet en waar je goed mee overweg kan. </a:t>
            </a:r>
            <a:r>
              <a:rPr lang="nl-NL" dirty="0">
                <a:solidFill>
                  <a:srgbClr val="F0D94F"/>
                </a:solidFill>
              </a:rPr>
              <a:t>De schoolleider moet </a:t>
            </a:r>
            <a:r>
              <a:rPr lang="nl-NL" dirty="0" smtClean="0">
                <a:solidFill>
                  <a:srgbClr val="F0D94F"/>
                </a:solidFill>
              </a:rPr>
              <a:t>de </a:t>
            </a:r>
            <a:r>
              <a:rPr lang="nl-NL" dirty="0">
                <a:solidFill>
                  <a:srgbClr val="F0D94F"/>
                </a:solidFill>
              </a:rPr>
              <a:t>taakstelling </a:t>
            </a:r>
            <a:r>
              <a:rPr lang="nl-NL" dirty="0" smtClean="0">
                <a:solidFill>
                  <a:srgbClr val="F0D94F"/>
                </a:solidFill>
              </a:rPr>
              <a:t>van deze docent aanpassen</a:t>
            </a:r>
            <a:r>
              <a:rPr lang="nl-NL" dirty="0">
                <a:solidFill>
                  <a:srgbClr val="F0D94F"/>
                </a:solidFill>
              </a:rPr>
              <a:t>. Goede Medezeggenschap kost nu eenmaal centen (of FTE</a:t>
            </a:r>
            <a:r>
              <a:rPr lang="nl-NL" dirty="0" smtClean="0">
                <a:solidFill>
                  <a:srgbClr val="F0D94F"/>
                </a:solidFill>
              </a:rPr>
              <a:t>)!</a:t>
            </a:r>
          </a:p>
          <a:p>
            <a:r>
              <a:rPr lang="nl-NL" dirty="0" smtClean="0">
                <a:solidFill>
                  <a:srgbClr val="F0D94F"/>
                </a:solidFill>
              </a:rPr>
              <a:t>Vraag vrijstelling voor maatschappijleer of M&amp;O. Gebruik die lestijd voor verdieping in Medezeggenschap</a:t>
            </a:r>
            <a:endParaRPr lang="nl-NL" dirty="0">
              <a:solidFill>
                <a:srgbClr val="F0D94F"/>
              </a:solidFill>
            </a:endParaRPr>
          </a:p>
          <a:p>
            <a:endParaRPr lang="nl-NL" dirty="0"/>
          </a:p>
        </p:txBody>
      </p:sp>
    </p:spTree>
    <p:extLst>
      <p:ext uri="{BB962C8B-B14F-4D97-AF65-F5344CB8AC3E}">
        <p14:creationId xmlns:p14="http://schemas.microsoft.com/office/powerpoint/2010/main" val="1928403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Concrete TIPS en TO </a:t>
            </a:r>
            <a:r>
              <a:rPr lang="nl-NL" dirty="0" err="1" smtClean="0"/>
              <a:t>DO’s</a:t>
            </a:r>
            <a:r>
              <a:rPr lang="nl-NL" dirty="0" smtClean="0"/>
              <a:t/>
            </a:r>
            <a:br>
              <a:rPr lang="nl-NL" dirty="0" smtClean="0"/>
            </a:br>
            <a:r>
              <a:rPr lang="nl-NL" dirty="0" smtClean="0"/>
              <a:t>Hulp zoeken</a:t>
            </a:r>
            <a:endParaRPr lang="nl-NL" dirty="0"/>
          </a:p>
        </p:txBody>
      </p:sp>
      <p:sp>
        <p:nvSpPr>
          <p:cNvPr id="3" name="Tijdelijke aanduiding voor tekst 2"/>
          <p:cNvSpPr>
            <a:spLocks noGrp="1"/>
          </p:cNvSpPr>
          <p:nvPr>
            <p:ph type="body" sz="quarter" idx="11"/>
          </p:nvPr>
        </p:nvSpPr>
        <p:spPr/>
        <p:txBody>
          <a:bodyPr/>
          <a:lstStyle/>
          <a:p>
            <a:r>
              <a:rPr lang="nl-NL" dirty="0" smtClean="0">
                <a:solidFill>
                  <a:srgbClr val="FCB24C"/>
                </a:solidFill>
              </a:rPr>
              <a:t>Zoek hulp: ouders, leerlingenraad, andere MR-leden, het internet</a:t>
            </a:r>
          </a:p>
          <a:p>
            <a:r>
              <a:rPr lang="nl-NL" dirty="0" smtClean="0">
                <a:solidFill>
                  <a:srgbClr val="FCB24C"/>
                </a:solidFill>
              </a:rPr>
              <a:t>LAKS klachtenlijn of trainingen (bellen of mailen)</a:t>
            </a:r>
          </a:p>
          <a:p>
            <a:r>
              <a:rPr lang="nl-NL" dirty="0" smtClean="0">
                <a:solidFill>
                  <a:srgbClr val="FCB24C"/>
                </a:solidFill>
              </a:rPr>
              <a:t>Infowms.nl</a:t>
            </a:r>
          </a:p>
          <a:p>
            <a:r>
              <a:rPr lang="nl-NL" dirty="0" smtClean="0">
                <a:solidFill>
                  <a:srgbClr val="FCB24C"/>
                </a:solidFill>
              </a:rPr>
              <a:t>Onderwijsgeschillen.nl </a:t>
            </a:r>
          </a:p>
          <a:p>
            <a:endParaRPr lang="nl-NL" dirty="0">
              <a:solidFill>
                <a:srgbClr val="FCB24C"/>
              </a:solidFill>
            </a:endParaRPr>
          </a:p>
        </p:txBody>
      </p:sp>
    </p:spTree>
    <p:extLst>
      <p:ext uri="{BB962C8B-B14F-4D97-AF65-F5344CB8AC3E}">
        <p14:creationId xmlns:p14="http://schemas.microsoft.com/office/powerpoint/2010/main" val="4086835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TIPS en TO </a:t>
            </a:r>
            <a:r>
              <a:rPr lang="nl-NL" dirty="0" err="1" smtClean="0"/>
              <a:t>DO’s</a:t>
            </a:r>
            <a:r>
              <a:rPr lang="nl-NL" dirty="0" smtClean="0"/>
              <a:t/>
            </a:r>
            <a:br>
              <a:rPr lang="nl-NL" dirty="0" smtClean="0"/>
            </a:br>
            <a:r>
              <a:rPr lang="nl-NL" dirty="0" smtClean="0"/>
              <a:t>Educatie </a:t>
            </a:r>
            <a:endParaRPr lang="nl-NL" dirty="0"/>
          </a:p>
        </p:txBody>
      </p:sp>
      <p:sp>
        <p:nvSpPr>
          <p:cNvPr id="3" name="Tijdelijke aanduiding voor tekst 2"/>
          <p:cNvSpPr>
            <a:spLocks noGrp="1"/>
          </p:cNvSpPr>
          <p:nvPr>
            <p:ph type="body" sz="quarter" idx="11"/>
          </p:nvPr>
        </p:nvSpPr>
        <p:spPr>
          <a:xfrm>
            <a:off x="628650" y="1546168"/>
            <a:ext cx="7886700" cy="4445058"/>
          </a:xfrm>
        </p:spPr>
        <p:txBody>
          <a:bodyPr>
            <a:normAutofit/>
          </a:bodyPr>
          <a:lstStyle/>
          <a:p>
            <a:pPr marL="574675" indent="-574675">
              <a:spcBef>
                <a:spcPct val="0"/>
              </a:spcBef>
            </a:pPr>
            <a:r>
              <a:rPr lang="nl-NL" dirty="0" smtClean="0"/>
              <a:t>Gratis trainingen via infowms.nl Ga aan de gang met MR én bevoegd gezag. </a:t>
            </a:r>
            <a:endParaRPr lang="nl-NL" dirty="0">
              <a:solidFill>
                <a:srgbClr val="E36E9D"/>
              </a:solidFill>
            </a:endParaRPr>
          </a:p>
          <a:p>
            <a:pPr marL="574675" indent="-574675">
              <a:spcBef>
                <a:spcPct val="0"/>
              </a:spcBef>
            </a:pPr>
            <a:r>
              <a:rPr lang="nl-NL" dirty="0">
                <a:solidFill>
                  <a:srgbClr val="FCB24C"/>
                </a:solidFill>
              </a:rPr>
              <a:t>Het LAKS biedt tweedaagse trainingen voor leerlingen in de </a:t>
            </a:r>
            <a:r>
              <a:rPr lang="nl-NL" dirty="0" smtClean="0">
                <a:solidFill>
                  <a:srgbClr val="FCB24C"/>
                </a:solidFill>
              </a:rPr>
              <a:t>MR en leerlingenraad. </a:t>
            </a:r>
          </a:p>
          <a:p>
            <a:pPr marL="574675" indent="-574675">
              <a:spcBef>
                <a:spcPct val="0"/>
              </a:spcBef>
            </a:pPr>
            <a:r>
              <a:rPr lang="nl-NL" dirty="0" smtClean="0">
                <a:solidFill>
                  <a:srgbClr val="00549B"/>
                </a:solidFill>
              </a:rPr>
              <a:t>Zie ons MR-handboek voor meer informatie; als pdf en op papier. </a:t>
            </a:r>
          </a:p>
          <a:p>
            <a:pPr marL="574675" indent="-574675">
              <a:spcBef>
                <a:spcPct val="0"/>
              </a:spcBef>
            </a:pPr>
            <a:r>
              <a:rPr lang="nl-NL" dirty="0" smtClean="0">
                <a:solidFill>
                  <a:srgbClr val="E36E9D"/>
                </a:solidFill>
              </a:rPr>
              <a:t>Meld je aan voor de MR-nieuwsbrief van het LAKS</a:t>
            </a:r>
            <a:endParaRPr lang="nl-NL" dirty="0">
              <a:solidFill>
                <a:srgbClr val="E36E9D"/>
              </a:solidFill>
            </a:endParaRPr>
          </a:p>
        </p:txBody>
      </p:sp>
    </p:spTree>
    <p:extLst>
      <p:ext uri="{BB962C8B-B14F-4D97-AF65-F5344CB8AC3E}">
        <p14:creationId xmlns:p14="http://schemas.microsoft.com/office/powerpoint/2010/main" val="3518425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tekst 2"/>
          <p:cNvSpPr>
            <a:spLocks noGrp="1"/>
          </p:cNvSpPr>
          <p:nvPr>
            <p:ph type="body" sz="quarter" idx="11"/>
          </p:nvPr>
        </p:nvSpPr>
        <p:spPr>
          <a:xfrm>
            <a:off x="628650" y="1828800"/>
            <a:ext cx="7886700" cy="3561347"/>
          </a:xfrm>
        </p:spPr>
        <p:txBody>
          <a:bodyPr>
            <a:normAutofit/>
          </a:bodyPr>
          <a:lstStyle/>
          <a:p>
            <a:pPr marL="0" indent="0">
              <a:buNone/>
            </a:pPr>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572521"/>
            <a:ext cx="4949190" cy="3968517"/>
          </a:xfrm>
          <a:prstGeom prst="rect">
            <a:avLst/>
          </a:prstGeom>
        </p:spPr>
      </p:pic>
    </p:spTree>
    <p:extLst>
      <p:ext uri="{BB962C8B-B14F-4D97-AF65-F5344CB8AC3E}">
        <p14:creationId xmlns:p14="http://schemas.microsoft.com/office/powerpoint/2010/main" val="1190869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2"/>
            <a:ext cx="3441032" cy="1902613"/>
          </a:xfrm>
        </p:spPr>
        <p:txBody>
          <a:bodyPr>
            <a:normAutofit/>
          </a:bodyPr>
          <a:lstStyle/>
          <a:p>
            <a:r>
              <a:rPr lang="nl-NL" sz="3200" dirty="0" smtClean="0"/>
              <a:t>De Marshmallow Challenge!</a:t>
            </a:r>
            <a:endParaRPr lang="nl-NL" sz="3200" dirty="0"/>
          </a:p>
        </p:txBody>
      </p:sp>
      <p:sp>
        <p:nvSpPr>
          <p:cNvPr id="4" name="Tekstvak 3"/>
          <p:cNvSpPr txBox="1"/>
          <p:nvPr/>
        </p:nvSpPr>
        <p:spPr>
          <a:xfrm>
            <a:off x="773083" y="4305992"/>
            <a:ext cx="7597833" cy="1938992"/>
          </a:xfrm>
          <a:prstGeom prst="rect">
            <a:avLst/>
          </a:prstGeom>
          <a:noFill/>
        </p:spPr>
        <p:txBody>
          <a:bodyPr wrap="square" rtlCol="0">
            <a:spAutoFit/>
          </a:bodyPr>
          <a:lstStyle/>
          <a:p>
            <a:pPr algn="ctr"/>
            <a:r>
              <a:rPr lang="nl-NL" sz="2400" dirty="0" smtClean="0">
                <a:solidFill>
                  <a:srgbClr val="00549B"/>
                </a:solidFill>
                <a:latin typeface="Gotham Bold" pitchFamily="50" charset="0"/>
              </a:rPr>
              <a:t>Kies een </a:t>
            </a:r>
            <a:r>
              <a:rPr lang="nl-NL" sz="2400" dirty="0" smtClean="0">
                <a:solidFill>
                  <a:srgbClr val="FCB24C"/>
                </a:solidFill>
                <a:latin typeface="Gotham Bold" pitchFamily="50" charset="0"/>
              </a:rPr>
              <a:t>team</a:t>
            </a:r>
            <a:r>
              <a:rPr lang="nl-NL" sz="2400" dirty="0" smtClean="0">
                <a:solidFill>
                  <a:srgbClr val="00549B"/>
                </a:solidFill>
                <a:latin typeface="Gotham Bold" pitchFamily="50" charset="0"/>
              </a:rPr>
              <a:t> captain</a:t>
            </a:r>
          </a:p>
          <a:p>
            <a:pPr algn="ctr"/>
            <a:endParaRPr lang="nl-NL" sz="2400" dirty="0" smtClean="0">
              <a:solidFill>
                <a:srgbClr val="00549B"/>
              </a:solidFill>
              <a:latin typeface="Gotham Bold" pitchFamily="50" charset="0"/>
            </a:endParaRPr>
          </a:p>
          <a:p>
            <a:pPr algn="ctr"/>
            <a:r>
              <a:rPr lang="nl-NL" sz="2400" dirty="0" smtClean="0">
                <a:solidFill>
                  <a:srgbClr val="00549B"/>
                </a:solidFill>
                <a:latin typeface="Gotham Bold" pitchFamily="50" charset="0"/>
              </a:rPr>
              <a:t>Bouw de hoogste </a:t>
            </a:r>
            <a:r>
              <a:rPr lang="nl-NL" sz="2400" dirty="0" smtClean="0">
                <a:solidFill>
                  <a:srgbClr val="FCB24C"/>
                </a:solidFill>
                <a:latin typeface="Gotham Bold" pitchFamily="50" charset="0"/>
              </a:rPr>
              <a:t>vrijstaande</a:t>
            </a:r>
            <a:r>
              <a:rPr lang="nl-NL" sz="2400" dirty="0" smtClean="0">
                <a:solidFill>
                  <a:srgbClr val="00549B"/>
                </a:solidFill>
                <a:latin typeface="Gotham Bold" pitchFamily="50" charset="0"/>
              </a:rPr>
              <a:t> toren</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Lukt het jullie om de andere raden te </a:t>
            </a:r>
            <a:r>
              <a:rPr lang="nl-NL" sz="2400" dirty="0" smtClean="0">
                <a:solidFill>
                  <a:srgbClr val="FCB24C"/>
                </a:solidFill>
                <a:latin typeface="Gotham Bold" pitchFamily="50" charset="0"/>
              </a:rPr>
              <a:t>verslaan</a:t>
            </a:r>
            <a:r>
              <a:rPr lang="nl-NL" sz="2400" dirty="0" smtClean="0">
                <a:solidFill>
                  <a:srgbClr val="00549B"/>
                </a:solidFill>
                <a:latin typeface="Gotham Bold" pitchFamily="50" charset="0"/>
              </a:rPr>
              <a:t>?</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1077218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029"/>
            <a:ext cx="9144000" cy="6465094"/>
          </a:xfrm>
          <a:prstGeom prst="rect">
            <a:avLst/>
          </a:prstGeom>
        </p:spPr>
      </p:pic>
    </p:spTree>
    <p:extLst>
      <p:ext uri="{BB962C8B-B14F-4D97-AF65-F5344CB8AC3E}">
        <p14:creationId xmlns:p14="http://schemas.microsoft.com/office/powerpoint/2010/main" val="2673476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939" y="1853475"/>
            <a:ext cx="5973009" cy="4010585"/>
          </a:xfrm>
          <a:prstGeom prst="rect">
            <a:avLst/>
          </a:prstGeom>
        </p:spPr>
      </p:pic>
      <p:sp>
        <p:nvSpPr>
          <p:cNvPr id="5" name="Tekstvak 4"/>
          <p:cNvSpPr txBox="1"/>
          <p:nvPr/>
        </p:nvSpPr>
        <p:spPr>
          <a:xfrm>
            <a:off x="2432304" y="841248"/>
            <a:ext cx="7178040" cy="707886"/>
          </a:xfrm>
          <a:prstGeom prst="rect">
            <a:avLst/>
          </a:prstGeom>
          <a:noFill/>
        </p:spPr>
        <p:txBody>
          <a:bodyPr wrap="square" rtlCol="0">
            <a:spAutoFit/>
          </a:bodyPr>
          <a:lstStyle/>
          <a:p>
            <a:r>
              <a:rPr lang="nl-NL" sz="4000" dirty="0">
                <a:solidFill>
                  <a:srgbClr val="69BF80"/>
                </a:solidFill>
                <a:latin typeface="Franklin Gothic Demi" panose="020B0703020102020204" pitchFamily="34" charset="0"/>
              </a:rPr>
              <a:t>M</a:t>
            </a:r>
            <a:r>
              <a:rPr lang="nl-NL" sz="4000" dirty="0" smtClean="0">
                <a:solidFill>
                  <a:srgbClr val="69BF80"/>
                </a:solidFill>
                <a:latin typeface="Franklin Gothic Demi" panose="020B0703020102020204" pitchFamily="34" charset="0"/>
              </a:rPr>
              <a:t>edezeggenschap</a:t>
            </a:r>
            <a:endParaRPr lang="nl-NL" sz="4000" dirty="0">
              <a:solidFill>
                <a:srgbClr val="69BF80"/>
              </a:solidFill>
              <a:latin typeface="Franklin Gothic Demi" panose="020B0703020102020204" pitchFamily="34" charset="0"/>
            </a:endParaRPr>
          </a:p>
        </p:txBody>
      </p:sp>
    </p:spTree>
    <p:extLst>
      <p:ext uri="{BB962C8B-B14F-4D97-AF65-F5344CB8AC3E}">
        <p14:creationId xmlns:p14="http://schemas.microsoft.com/office/powerpoint/2010/main" val="3689329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976" y="429539"/>
            <a:ext cx="7013448" cy="4959196"/>
          </a:xfrm>
          <a:prstGeom prst="rect">
            <a:avLst/>
          </a:prstGeom>
        </p:spPr>
      </p:pic>
      <p:sp>
        <p:nvSpPr>
          <p:cNvPr id="3" name="Tekstvak 2"/>
          <p:cNvSpPr txBox="1"/>
          <p:nvPr/>
        </p:nvSpPr>
        <p:spPr>
          <a:xfrm rot="20723568">
            <a:off x="758951" y="182879"/>
            <a:ext cx="4178808" cy="769441"/>
          </a:xfrm>
          <a:prstGeom prst="rect">
            <a:avLst/>
          </a:prstGeom>
          <a:noFill/>
        </p:spPr>
        <p:txBody>
          <a:bodyPr wrap="square" rtlCol="0">
            <a:spAutoFit/>
          </a:bodyPr>
          <a:lstStyle/>
          <a:p>
            <a:r>
              <a:rPr lang="nl-NL" sz="4400" dirty="0">
                <a:solidFill>
                  <a:srgbClr val="FF0000"/>
                </a:solidFill>
                <a:latin typeface="Roboto" pitchFamily="2" charset="0"/>
                <a:ea typeface="Roboto" pitchFamily="2" charset="0"/>
              </a:rPr>
              <a:t>PILOTVERSIE</a:t>
            </a:r>
          </a:p>
        </p:txBody>
      </p:sp>
    </p:spTree>
    <p:extLst>
      <p:ext uri="{BB962C8B-B14F-4D97-AF65-F5344CB8AC3E}">
        <p14:creationId xmlns:p14="http://schemas.microsoft.com/office/powerpoint/2010/main" val="3868903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6304" y="283464"/>
            <a:ext cx="7886700" cy="1069467"/>
          </a:xfrm>
        </p:spPr>
        <p:txBody>
          <a:bodyPr/>
          <a:lstStyle/>
          <a:p>
            <a:r>
              <a:rPr lang="nl-NL" dirty="0"/>
              <a:t>spelregels</a:t>
            </a:r>
          </a:p>
        </p:txBody>
      </p:sp>
      <p:sp>
        <p:nvSpPr>
          <p:cNvPr id="3" name="Tijdelijke aanduiding voor tekst 2"/>
          <p:cNvSpPr>
            <a:spLocks noGrp="1"/>
          </p:cNvSpPr>
          <p:nvPr>
            <p:ph type="body" idx="1"/>
          </p:nvPr>
        </p:nvSpPr>
        <p:spPr>
          <a:xfrm>
            <a:off x="678752" y="1846263"/>
            <a:ext cx="7886700" cy="4152201"/>
          </a:xfrm>
        </p:spPr>
        <p:txBody>
          <a:bodyPr>
            <a:normAutofit/>
          </a:bodyPr>
          <a:lstStyle/>
          <a:p>
            <a:pPr marL="342900" indent="-342900">
              <a:buFontTx/>
              <a:buChar char="-"/>
            </a:pPr>
            <a:r>
              <a:rPr lang="nl-NL" dirty="0"/>
              <a:t>Spelleider is de baas en deelt </a:t>
            </a:r>
            <a:r>
              <a:rPr lang="nl-NL" dirty="0" smtClean="0"/>
              <a:t>willekeurig </a:t>
            </a:r>
            <a:r>
              <a:rPr lang="nl-NL" dirty="0"/>
              <a:t>punten </a:t>
            </a:r>
            <a:r>
              <a:rPr lang="nl-NL" dirty="0" smtClean="0"/>
              <a:t>uit. </a:t>
            </a:r>
            <a:endParaRPr lang="nl-NL" dirty="0"/>
          </a:p>
          <a:p>
            <a:pPr marL="342900" indent="-342900">
              <a:buFontTx/>
              <a:buChar char="-"/>
            </a:pPr>
            <a:r>
              <a:rPr lang="nl-NL" dirty="0"/>
              <a:t>Rollenspel  = in je rol kruipen</a:t>
            </a:r>
          </a:p>
          <a:p>
            <a:pPr marL="342900" indent="-342900">
              <a:buFontTx/>
              <a:buChar char="-"/>
            </a:pPr>
            <a:r>
              <a:rPr lang="nl-NL" dirty="0"/>
              <a:t>De vertegenwoordiger praat namens de groep. </a:t>
            </a:r>
          </a:p>
          <a:p>
            <a:r>
              <a:rPr lang="nl-NL" dirty="0" smtClean="0"/>
              <a:t>   </a:t>
            </a:r>
            <a:r>
              <a:rPr lang="nl-NL" dirty="0" smtClean="0">
                <a:solidFill>
                  <a:srgbClr val="E36E9D"/>
                </a:solidFill>
              </a:rPr>
              <a:t>Het </a:t>
            </a:r>
            <a:r>
              <a:rPr lang="nl-NL" dirty="0">
                <a:solidFill>
                  <a:srgbClr val="E36E9D"/>
                </a:solidFill>
              </a:rPr>
              <a:t>spel is succesvol gespeeld als alle groepen tegelijkertijd op een groene en/of oranje trede staan. </a:t>
            </a:r>
          </a:p>
        </p:txBody>
      </p:sp>
    </p:spTree>
    <p:extLst>
      <p:ext uri="{BB962C8B-B14F-4D97-AF65-F5344CB8AC3E}">
        <p14:creationId xmlns:p14="http://schemas.microsoft.com/office/powerpoint/2010/main" val="14424382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9376" y="420624"/>
            <a:ext cx="6554152" cy="1096899"/>
          </a:xfrm>
        </p:spPr>
        <p:txBody>
          <a:bodyPr>
            <a:normAutofit fontScale="90000"/>
          </a:bodyPr>
          <a:lstStyle/>
          <a:p>
            <a:r>
              <a:rPr lang="nl-NL" dirty="0"/>
              <a:t>4 Groepjes maken</a:t>
            </a:r>
          </a:p>
        </p:txBody>
      </p:sp>
      <p:sp>
        <p:nvSpPr>
          <p:cNvPr id="3" name="Tijdelijke aanduiding voor tekst 2"/>
          <p:cNvSpPr>
            <a:spLocks noGrp="1"/>
          </p:cNvSpPr>
          <p:nvPr>
            <p:ph type="body" idx="1"/>
          </p:nvPr>
        </p:nvSpPr>
        <p:spPr>
          <a:xfrm>
            <a:off x="623888" y="1737361"/>
            <a:ext cx="7886700" cy="2825495"/>
          </a:xfrm>
        </p:spPr>
        <p:txBody>
          <a:bodyPr>
            <a:normAutofit/>
          </a:bodyPr>
          <a:lstStyle/>
          <a:p>
            <a:r>
              <a:rPr lang="nl-NL" dirty="0"/>
              <a:t>Elk groep kiest zijn of haar vertegenwoordiger.</a:t>
            </a:r>
          </a:p>
          <a:p>
            <a:r>
              <a:rPr lang="nl-NL" dirty="0"/>
              <a:t>Dat is de persoon die namens de groep spreekt! </a:t>
            </a:r>
          </a:p>
        </p:txBody>
      </p:sp>
      <p:pic>
        <p:nvPicPr>
          <p:cNvPr id="5" name="Picture 1"/>
          <p:cNvPicPr/>
          <p:nvPr/>
        </p:nvPicPr>
        <p:blipFill>
          <a:blip r:embed="rId2">
            <a:extLst>
              <a:ext uri="{28A0092B-C50C-407E-A947-70E740481C1C}">
                <a14:useLocalDpi xmlns:a14="http://schemas.microsoft.com/office/drawing/2010/main" val="0"/>
              </a:ext>
            </a:extLst>
          </a:blip>
          <a:stretch>
            <a:fillRect/>
          </a:stretch>
        </p:blipFill>
        <p:spPr>
          <a:xfrm>
            <a:off x="6464730" y="4251961"/>
            <a:ext cx="2045858" cy="2443098"/>
          </a:xfrm>
          <a:prstGeom prst="rect">
            <a:avLst/>
          </a:prstGeom>
        </p:spPr>
      </p:pic>
      <p:pic>
        <p:nvPicPr>
          <p:cNvPr id="6" name="Picture 7"/>
          <p:cNvPicPr/>
          <p:nvPr/>
        </p:nvPicPr>
        <p:blipFill>
          <a:blip r:embed="rId3">
            <a:extLst>
              <a:ext uri="{28A0092B-C50C-407E-A947-70E740481C1C}">
                <a14:useLocalDpi xmlns:a14="http://schemas.microsoft.com/office/drawing/2010/main" val="0"/>
              </a:ext>
            </a:extLst>
          </a:blip>
          <a:stretch>
            <a:fillRect/>
          </a:stretch>
        </p:blipFill>
        <p:spPr>
          <a:xfrm>
            <a:off x="4264781" y="2882431"/>
            <a:ext cx="2269303" cy="2052271"/>
          </a:xfrm>
          <a:prstGeom prst="rect">
            <a:avLst/>
          </a:prstGeom>
        </p:spPr>
      </p:pic>
      <p:pic>
        <p:nvPicPr>
          <p:cNvPr id="7" name="Picture 4"/>
          <p:cNvPicPr/>
          <p:nvPr/>
        </p:nvPicPr>
        <p:blipFill>
          <a:blip r:embed="rId4">
            <a:extLst>
              <a:ext uri="{28A0092B-C50C-407E-A947-70E740481C1C}">
                <a14:useLocalDpi xmlns:a14="http://schemas.microsoft.com/office/drawing/2010/main" val="0"/>
              </a:ext>
            </a:extLst>
          </a:blip>
          <a:stretch>
            <a:fillRect/>
          </a:stretch>
        </p:blipFill>
        <p:spPr>
          <a:xfrm>
            <a:off x="2383301" y="4693247"/>
            <a:ext cx="2216790" cy="2001812"/>
          </a:xfrm>
          <a:prstGeom prst="rect">
            <a:avLst/>
          </a:prstGeom>
        </p:spPr>
      </p:pic>
      <p:pic>
        <p:nvPicPr>
          <p:cNvPr id="8" name="Picture 6"/>
          <p:cNvPicPr/>
          <p:nvPr/>
        </p:nvPicPr>
        <p:blipFill>
          <a:blip r:embed="rId5">
            <a:extLst>
              <a:ext uri="{28A0092B-C50C-407E-A947-70E740481C1C}">
                <a14:useLocalDpi xmlns:a14="http://schemas.microsoft.com/office/drawing/2010/main" val="0"/>
              </a:ext>
            </a:extLst>
          </a:blip>
          <a:stretch>
            <a:fillRect/>
          </a:stretch>
        </p:blipFill>
        <p:spPr>
          <a:xfrm>
            <a:off x="693242" y="2820320"/>
            <a:ext cx="2086402" cy="2176495"/>
          </a:xfrm>
          <a:prstGeom prst="rect">
            <a:avLst/>
          </a:prstGeom>
        </p:spPr>
      </p:pic>
    </p:spTree>
    <p:extLst>
      <p:ext uri="{BB962C8B-B14F-4D97-AF65-F5344CB8AC3E}">
        <p14:creationId xmlns:p14="http://schemas.microsoft.com/office/powerpoint/2010/main" val="3884372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354563"/>
            <a:ext cx="6224781" cy="1604671"/>
          </a:xfrm>
        </p:spPr>
        <p:txBody>
          <a:bodyPr>
            <a:normAutofit fontScale="90000"/>
          </a:bodyPr>
          <a:lstStyle/>
          <a:p>
            <a:r>
              <a:rPr lang="nl-NL" b="1" dirty="0"/>
              <a:t>LEERLINGEN</a:t>
            </a:r>
            <a:r>
              <a:rPr lang="nl-NL" dirty="0"/>
              <a:t/>
            </a:r>
            <a:br>
              <a:rPr lang="nl-NL" dirty="0"/>
            </a:br>
            <a:endParaRPr lang="nl-NL" dirty="0"/>
          </a:p>
        </p:txBody>
      </p:sp>
      <p:sp>
        <p:nvSpPr>
          <p:cNvPr id="3" name="Tijdelijke aanduiding voor tekst 2"/>
          <p:cNvSpPr>
            <a:spLocks noGrp="1"/>
          </p:cNvSpPr>
          <p:nvPr>
            <p:ph type="body" idx="1"/>
          </p:nvPr>
        </p:nvSpPr>
        <p:spPr>
          <a:xfrm>
            <a:off x="867747" y="1408922"/>
            <a:ext cx="4562670" cy="4680729"/>
          </a:xfrm>
        </p:spPr>
        <p:txBody>
          <a:bodyPr>
            <a:normAutofit/>
          </a:bodyPr>
          <a:lstStyle/>
          <a:p>
            <a:r>
              <a:rPr lang="nl-NL" dirty="0"/>
              <a:t>Naar school gaan moet wel ook leuk zijn! Ook willen de leerlingen dat de docenten jullie serieus nemen.</a:t>
            </a:r>
          </a:p>
          <a:p>
            <a:r>
              <a:rPr lang="nl-NL" dirty="0"/>
              <a:t> </a:t>
            </a:r>
          </a:p>
          <a:p>
            <a:r>
              <a:rPr lang="nl-NL" dirty="0"/>
              <a:t> </a:t>
            </a:r>
          </a:p>
          <a:p>
            <a:r>
              <a:rPr lang="nl-NL" b="1" dirty="0"/>
              <a:t>Belangrijk</a:t>
            </a:r>
            <a:endParaRPr lang="nl-NL" dirty="0"/>
          </a:p>
          <a:p>
            <a:pPr lvl="0"/>
            <a:r>
              <a:rPr lang="nl-NL" dirty="0"/>
              <a:t>Een goede sfeer</a:t>
            </a:r>
          </a:p>
          <a:p>
            <a:pPr lvl="0"/>
            <a:r>
              <a:rPr lang="nl-NL" dirty="0"/>
              <a:t>Dat er goed naar jullie wordt geluisterd</a:t>
            </a:r>
          </a:p>
          <a:p>
            <a:endParaRPr lang="nl-NL" dirty="0"/>
          </a:p>
        </p:txBody>
      </p:sp>
      <p:pic>
        <p:nvPicPr>
          <p:cNvPr id="10" name="Picture 1"/>
          <p:cNvPicPr/>
          <p:nvPr/>
        </p:nvPicPr>
        <p:blipFill>
          <a:blip r:embed="rId2">
            <a:extLst>
              <a:ext uri="{28A0092B-C50C-407E-A947-70E740481C1C}">
                <a14:useLocalDpi xmlns:a14="http://schemas.microsoft.com/office/drawing/2010/main" val="0"/>
              </a:ext>
            </a:extLst>
          </a:blip>
          <a:stretch>
            <a:fillRect/>
          </a:stretch>
        </p:blipFill>
        <p:spPr>
          <a:xfrm>
            <a:off x="5719665" y="361276"/>
            <a:ext cx="2659225" cy="3195916"/>
          </a:xfrm>
          <a:prstGeom prst="rect">
            <a:avLst/>
          </a:prstGeom>
        </p:spPr>
      </p:pic>
    </p:spTree>
    <p:extLst>
      <p:ext uri="{BB962C8B-B14F-4D97-AF65-F5344CB8AC3E}">
        <p14:creationId xmlns:p14="http://schemas.microsoft.com/office/powerpoint/2010/main" val="1032695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206671"/>
            <a:ext cx="4190708" cy="2108524"/>
          </a:xfrm>
        </p:spPr>
        <p:txBody>
          <a:bodyPr/>
          <a:lstStyle/>
          <a:p>
            <a:r>
              <a:rPr lang="nl-NL" b="1" dirty="0"/>
              <a:t>LERAREN</a:t>
            </a:r>
            <a:r>
              <a:rPr lang="nl-NL" dirty="0"/>
              <a:t/>
            </a:r>
            <a:br>
              <a:rPr lang="nl-NL" dirty="0"/>
            </a:br>
            <a:endParaRPr lang="nl-NL" dirty="0"/>
          </a:p>
        </p:txBody>
      </p:sp>
      <p:sp>
        <p:nvSpPr>
          <p:cNvPr id="3" name="Tijdelijke aanduiding voor tekst 2"/>
          <p:cNvSpPr>
            <a:spLocks noGrp="1"/>
          </p:cNvSpPr>
          <p:nvPr>
            <p:ph type="body" idx="1"/>
          </p:nvPr>
        </p:nvSpPr>
        <p:spPr>
          <a:xfrm>
            <a:off x="623888" y="1492899"/>
            <a:ext cx="4088071" cy="4596752"/>
          </a:xfrm>
        </p:spPr>
        <p:txBody>
          <a:bodyPr>
            <a:normAutofit fontScale="85000" lnSpcReduction="10000"/>
          </a:bodyPr>
          <a:lstStyle/>
          <a:p>
            <a:r>
              <a:rPr lang="nl-NL" dirty="0"/>
              <a:t>leraren vinden de kwaliteit van het onderwijs belangrijk. Hiervoor is er orde in de les nodig. Ook willen jullie niet nog meer werk!  </a:t>
            </a:r>
          </a:p>
          <a:p>
            <a:r>
              <a:rPr lang="nl-NL" dirty="0"/>
              <a:t> </a:t>
            </a:r>
          </a:p>
          <a:p>
            <a:r>
              <a:rPr lang="nl-NL" dirty="0"/>
              <a:t> </a:t>
            </a:r>
          </a:p>
          <a:p>
            <a:r>
              <a:rPr lang="nl-NL" dirty="0"/>
              <a:t> </a:t>
            </a:r>
          </a:p>
          <a:p>
            <a:r>
              <a:rPr lang="nl-NL" b="1" dirty="0"/>
              <a:t>Belangrijk</a:t>
            </a:r>
            <a:endParaRPr lang="nl-NL" dirty="0"/>
          </a:p>
          <a:p>
            <a:pPr lvl="0"/>
            <a:r>
              <a:rPr lang="nl-NL" dirty="0"/>
              <a:t>Niet meer werkdruk</a:t>
            </a:r>
          </a:p>
          <a:p>
            <a:pPr lvl="0"/>
            <a:r>
              <a:rPr lang="nl-NL" dirty="0"/>
              <a:t>Goede kwaliteit van het onderwijs</a:t>
            </a:r>
          </a:p>
          <a:p>
            <a:pPr lvl="0"/>
            <a:r>
              <a:rPr lang="nl-NL" dirty="0"/>
              <a:t>Rustig in de klas en op school</a:t>
            </a:r>
          </a:p>
          <a:p>
            <a:r>
              <a:rPr lang="nl-NL" dirty="0"/>
              <a:t> </a:t>
            </a:r>
          </a:p>
          <a:p>
            <a:endParaRPr lang="nl-NL" dirty="0"/>
          </a:p>
        </p:txBody>
      </p:sp>
      <p:pic>
        <p:nvPicPr>
          <p:cNvPr id="4" name="Picture 7"/>
          <p:cNvPicPr/>
          <p:nvPr/>
        </p:nvPicPr>
        <p:blipFill>
          <a:blip r:embed="rId2">
            <a:extLst>
              <a:ext uri="{28A0092B-C50C-407E-A947-70E740481C1C}">
                <a14:useLocalDpi xmlns:a14="http://schemas.microsoft.com/office/drawing/2010/main" val="0"/>
              </a:ext>
            </a:extLst>
          </a:blip>
          <a:stretch>
            <a:fillRect/>
          </a:stretch>
        </p:blipFill>
        <p:spPr>
          <a:xfrm>
            <a:off x="4935400" y="206671"/>
            <a:ext cx="3732737" cy="4369298"/>
          </a:xfrm>
          <a:prstGeom prst="rect">
            <a:avLst/>
          </a:prstGeom>
        </p:spPr>
      </p:pic>
    </p:spTree>
    <p:extLst>
      <p:ext uri="{BB962C8B-B14F-4D97-AF65-F5344CB8AC3E}">
        <p14:creationId xmlns:p14="http://schemas.microsoft.com/office/powerpoint/2010/main" val="424102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292608"/>
            <a:ext cx="4057840" cy="1362075"/>
          </a:xfrm>
        </p:spPr>
        <p:txBody>
          <a:bodyPr/>
          <a:lstStyle/>
          <a:p>
            <a:r>
              <a:rPr lang="nl-NL"/>
              <a:t>Ouders</a:t>
            </a:r>
          </a:p>
        </p:txBody>
      </p:sp>
      <p:sp>
        <p:nvSpPr>
          <p:cNvPr id="3" name="Tijdelijke aanduiding voor tekst 2"/>
          <p:cNvSpPr>
            <a:spLocks noGrp="1"/>
          </p:cNvSpPr>
          <p:nvPr>
            <p:ph type="body" idx="1"/>
          </p:nvPr>
        </p:nvSpPr>
        <p:spPr>
          <a:xfrm>
            <a:off x="623888" y="1654683"/>
            <a:ext cx="4057840" cy="4434967"/>
          </a:xfrm>
        </p:spPr>
        <p:txBody>
          <a:bodyPr>
            <a:normAutofit/>
          </a:bodyPr>
          <a:lstStyle/>
          <a:p>
            <a:r>
              <a:rPr lang="nl-NL" dirty="0"/>
              <a:t>Als ouders vinden jullie het belangrijk dat het veilig en rustig is op school. Ook mogen mijn kinderen geen onvoldoendes halen!</a:t>
            </a:r>
          </a:p>
          <a:p>
            <a:r>
              <a:rPr lang="nl-NL" dirty="0"/>
              <a:t> </a:t>
            </a:r>
          </a:p>
          <a:p>
            <a:r>
              <a:rPr lang="nl-NL" b="1" dirty="0"/>
              <a:t>Belangrijk</a:t>
            </a:r>
            <a:endParaRPr lang="nl-NL" dirty="0"/>
          </a:p>
          <a:p>
            <a:pPr lvl="0"/>
            <a:r>
              <a:rPr lang="nl-NL" dirty="0"/>
              <a:t>Veilige school </a:t>
            </a:r>
          </a:p>
          <a:p>
            <a:pPr lvl="0"/>
            <a:r>
              <a:rPr lang="nl-NL" dirty="0"/>
              <a:t>Goede resultaten</a:t>
            </a:r>
          </a:p>
          <a:p>
            <a:endParaRPr lang="nl-NL" dirty="0"/>
          </a:p>
        </p:txBody>
      </p:sp>
      <p:pic>
        <p:nvPicPr>
          <p:cNvPr id="4" name="Picture 4"/>
          <p:cNvPicPr/>
          <p:nvPr/>
        </p:nvPicPr>
        <p:blipFill>
          <a:blip r:embed="rId2">
            <a:extLst>
              <a:ext uri="{28A0092B-C50C-407E-A947-70E740481C1C}">
                <a14:useLocalDpi xmlns:a14="http://schemas.microsoft.com/office/drawing/2010/main" val="0"/>
              </a:ext>
            </a:extLst>
          </a:blip>
          <a:stretch>
            <a:fillRect/>
          </a:stretch>
        </p:blipFill>
        <p:spPr>
          <a:xfrm>
            <a:off x="5003292" y="0"/>
            <a:ext cx="3720084" cy="4290187"/>
          </a:xfrm>
          <a:prstGeom prst="rect">
            <a:avLst/>
          </a:prstGeom>
        </p:spPr>
      </p:pic>
    </p:spTree>
    <p:extLst>
      <p:ext uri="{BB962C8B-B14F-4D97-AF65-F5344CB8AC3E}">
        <p14:creationId xmlns:p14="http://schemas.microsoft.com/office/powerpoint/2010/main" val="2790842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237744"/>
            <a:ext cx="4588192" cy="1526667"/>
          </a:xfrm>
        </p:spPr>
        <p:txBody>
          <a:bodyPr/>
          <a:lstStyle/>
          <a:p>
            <a:r>
              <a:rPr lang="nl-NL" dirty="0"/>
              <a:t>Directie</a:t>
            </a:r>
          </a:p>
        </p:txBody>
      </p:sp>
      <p:sp>
        <p:nvSpPr>
          <p:cNvPr id="3" name="Tijdelijke aanduiding voor tekst 2"/>
          <p:cNvSpPr>
            <a:spLocks noGrp="1"/>
          </p:cNvSpPr>
          <p:nvPr>
            <p:ph type="body" idx="1"/>
          </p:nvPr>
        </p:nvSpPr>
        <p:spPr>
          <a:xfrm>
            <a:off x="623888" y="1764411"/>
            <a:ext cx="4661344" cy="4325239"/>
          </a:xfrm>
        </p:spPr>
        <p:txBody>
          <a:bodyPr>
            <a:normAutofit fontScale="92500"/>
          </a:bodyPr>
          <a:lstStyle/>
          <a:p>
            <a:r>
              <a:rPr lang="nl-NL" dirty="0"/>
              <a:t>Als directie ben je verantwoordelijk voor iedereen. Je moet op het geld letten en mag niet te veel uitgeven. Daarnaast vinden jullie het belangrijk dat de school het goede voorbeeld geeft.</a:t>
            </a:r>
          </a:p>
          <a:p>
            <a:r>
              <a:rPr lang="nl-NL" dirty="0"/>
              <a:t> </a:t>
            </a:r>
          </a:p>
          <a:p>
            <a:r>
              <a:rPr lang="nl-NL" b="1" dirty="0"/>
              <a:t>Belangrijk</a:t>
            </a:r>
            <a:endParaRPr lang="nl-NL" dirty="0"/>
          </a:p>
          <a:p>
            <a:pPr lvl="0"/>
            <a:r>
              <a:rPr lang="nl-NL" dirty="0"/>
              <a:t>Financiën</a:t>
            </a:r>
          </a:p>
          <a:p>
            <a:pPr lvl="0"/>
            <a:r>
              <a:rPr lang="nl-NL" dirty="0"/>
              <a:t>Goede reputatie van de school</a:t>
            </a:r>
          </a:p>
          <a:p>
            <a:endParaRPr lang="nl-NL" dirty="0"/>
          </a:p>
        </p:txBody>
      </p:sp>
      <p:pic>
        <p:nvPicPr>
          <p:cNvPr id="4" name="Picture 6"/>
          <p:cNvPicPr/>
          <p:nvPr/>
        </p:nvPicPr>
        <p:blipFill>
          <a:blip r:embed="rId2">
            <a:extLst>
              <a:ext uri="{28A0092B-C50C-407E-A947-70E740481C1C}">
                <a14:useLocalDpi xmlns:a14="http://schemas.microsoft.com/office/drawing/2010/main" val="0"/>
              </a:ext>
            </a:extLst>
          </a:blip>
          <a:stretch>
            <a:fillRect/>
          </a:stretch>
        </p:blipFill>
        <p:spPr>
          <a:xfrm>
            <a:off x="5568696" y="422148"/>
            <a:ext cx="2872232" cy="3939540"/>
          </a:xfrm>
          <a:prstGeom prst="rect">
            <a:avLst/>
          </a:prstGeom>
        </p:spPr>
      </p:pic>
    </p:spTree>
    <p:extLst>
      <p:ext uri="{BB962C8B-B14F-4D97-AF65-F5344CB8AC3E}">
        <p14:creationId xmlns:p14="http://schemas.microsoft.com/office/powerpoint/2010/main" val="3492813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1643" y="0"/>
            <a:ext cx="7019086" cy="2240280"/>
          </a:xfrm>
        </p:spPr>
        <p:txBody>
          <a:bodyPr>
            <a:normAutofit/>
          </a:bodyPr>
          <a:lstStyle/>
          <a:p>
            <a:r>
              <a:rPr lang="nl-NL" sz="4000" dirty="0"/>
              <a:t>Overleggen</a:t>
            </a:r>
            <a:br>
              <a:rPr lang="nl-NL" sz="4000" dirty="0"/>
            </a:br>
            <a:r>
              <a:rPr lang="nl-NL" sz="3100" dirty="0">
                <a:solidFill>
                  <a:srgbClr val="69BF80"/>
                </a:solidFill>
              </a:rPr>
              <a:t>Wie is deze ronde de voorzitter van de groep? </a:t>
            </a:r>
            <a:br>
              <a:rPr lang="nl-NL" sz="3100" dirty="0">
                <a:solidFill>
                  <a:srgbClr val="69BF80"/>
                </a:solidFill>
              </a:rPr>
            </a:br>
            <a:endParaRPr lang="nl-NL" sz="4900" dirty="0">
              <a:solidFill>
                <a:srgbClr val="69BF80"/>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643" y="2569464"/>
            <a:ext cx="6823174" cy="3841971"/>
          </a:xfrm>
          <a:prstGeom prst="rect">
            <a:avLst/>
          </a:prstGeom>
        </p:spPr>
      </p:pic>
    </p:spTree>
    <p:extLst>
      <p:ext uri="{BB962C8B-B14F-4D97-AF65-F5344CB8AC3E}">
        <p14:creationId xmlns:p14="http://schemas.microsoft.com/office/powerpoint/2010/main" val="40811733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9416" y="265176"/>
            <a:ext cx="6901624" cy="1096899"/>
          </a:xfrm>
        </p:spPr>
        <p:txBody>
          <a:bodyPr>
            <a:normAutofit fontScale="90000"/>
          </a:bodyPr>
          <a:lstStyle/>
          <a:p>
            <a:r>
              <a:rPr lang="nl-NL" dirty="0"/>
              <a:t>Situatie 1: Kantine</a:t>
            </a:r>
          </a:p>
        </p:txBody>
      </p:sp>
      <p:sp>
        <p:nvSpPr>
          <p:cNvPr id="3" name="Tijdelijke aanduiding voor tekst 2"/>
          <p:cNvSpPr>
            <a:spLocks noGrp="1"/>
          </p:cNvSpPr>
          <p:nvPr>
            <p:ph type="body" idx="1"/>
          </p:nvPr>
        </p:nvSpPr>
        <p:spPr>
          <a:xfrm>
            <a:off x="1355408" y="1864551"/>
            <a:ext cx="6673024" cy="3786441"/>
          </a:xfrm>
        </p:spPr>
        <p:txBody>
          <a:bodyPr>
            <a:normAutofit fontScale="92500"/>
          </a:bodyPr>
          <a:lstStyle/>
          <a:p>
            <a:r>
              <a:rPr lang="nl-NL" dirty="0"/>
              <a:t>Er moet een nieuw plan voor de kantine komen. </a:t>
            </a:r>
            <a:r>
              <a:rPr lang="nl-NL" dirty="0" smtClean="0"/>
              <a:t>De leerlingen willen per se ongezond, de directeur goedkoop en de ouders gezond. </a:t>
            </a:r>
          </a:p>
          <a:p>
            <a:r>
              <a:rPr lang="nl-NL" dirty="0" smtClean="0">
                <a:solidFill>
                  <a:srgbClr val="E36E9D"/>
                </a:solidFill>
              </a:rPr>
              <a:t>Wat doen jullie? </a:t>
            </a:r>
          </a:p>
          <a:p>
            <a:r>
              <a:rPr lang="nl-NL" sz="3200" dirty="0" smtClean="0">
                <a:solidFill>
                  <a:srgbClr val="E36E9D"/>
                </a:solidFill>
              </a:rPr>
              <a:t>5 punten te verdelen voor een compromis of een lekker argument. </a:t>
            </a:r>
          </a:p>
          <a:p>
            <a:r>
              <a:rPr lang="nl-NL" sz="3200" dirty="0" smtClean="0">
                <a:solidFill>
                  <a:srgbClr val="E36E9D"/>
                </a:solidFill>
              </a:rPr>
              <a:t>Ook minpunten voor uit-je-rol stappen</a:t>
            </a:r>
            <a:endParaRPr lang="nl-NL" sz="3200" dirty="0"/>
          </a:p>
          <a:p>
            <a:endParaRPr lang="nl-NL" dirty="0"/>
          </a:p>
        </p:txBody>
      </p:sp>
    </p:spTree>
    <p:extLst>
      <p:ext uri="{BB962C8B-B14F-4D97-AF65-F5344CB8AC3E}">
        <p14:creationId xmlns:p14="http://schemas.microsoft.com/office/powerpoint/2010/main" val="374215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320040"/>
            <a:ext cx="7886700" cy="968883"/>
          </a:xfrm>
        </p:spPr>
        <p:txBody>
          <a:bodyPr/>
          <a:lstStyle/>
          <a:p>
            <a:r>
              <a:rPr lang="nl-NL" dirty="0"/>
              <a:t>Discussie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04" y="2188844"/>
            <a:ext cx="6126480" cy="3446145"/>
          </a:xfrm>
          <a:prstGeom prst="rect">
            <a:avLst/>
          </a:prstGeom>
        </p:spPr>
      </p:pic>
      <p:sp>
        <p:nvSpPr>
          <p:cNvPr id="6" name="Wolkvormig bijschrift 5"/>
          <p:cNvSpPr/>
          <p:nvPr/>
        </p:nvSpPr>
        <p:spPr>
          <a:xfrm rot="18871269">
            <a:off x="498198" y="1421442"/>
            <a:ext cx="1582211" cy="15348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banaan</a:t>
            </a:r>
          </a:p>
        </p:txBody>
      </p:sp>
      <p:sp>
        <p:nvSpPr>
          <p:cNvPr id="7" name="Wolkvormig bijschrift 6"/>
          <p:cNvSpPr/>
          <p:nvPr/>
        </p:nvSpPr>
        <p:spPr>
          <a:xfrm>
            <a:off x="5538788" y="126591"/>
            <a:ext cx="2871216" cy="19202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kroketje</a:t>
            </a:r>
          </a:p>
        </p:txBody>
      </p:sp>
      <p:sp>
        <p:nvSpPr>
          <p:cNvPr id="5" name="Tekstvak 4"/>
          <p:cNvSpPr txBox="1"/>
          <p:nvPr/>
        </p:nvSpPr>
        <p:spPr>
          <a:xfrm>
            <a:off x="1133856" y="5777002"/>
            <a:ext cx="6281928" cy="646331"/>
          </a:xfrm>
          <a:prstGeom prst="rect">
            <a:avLst/>
          </a:prstGeom>
          <a:noFill/>
        </p:spPr>
        <p:txBody>
          <a:bodyPr wrap="square" rtlCol="0">
            <a:spAutoFit/>
          </a:bodyPr>
          <a:lstStyle/>
          <a:p>
            <a:r>
              <a:rPr lang="nl-NL" dirty="0"/>
              <a:t> </a:t>
            </a:r>
          </a:p>
          <a:p>
            <a:endParaRPr lang="nl-NL" dirty="0"/>
          </a:p>
        </p:txBody>
      </p:sp>
    </p:spTree>
    <p:extLst>
      <p:ext uri="{BB962C8B-B14F-4D97-AF65-F5344CB8AC3E}">
        <p14:creationId xmlns:p14="http://schemas.microsoft.com/office/powerpoint/2010/main" val="1548414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Puntentelling</a:t>
            </a:r>
          </a:p>
        </p:txBody>
      </p:sp>
      <p:sp>
        <p:nvSpPr>
          <p:cNvPr id="3" name="Tijdelijke aanduiding voor tekst 2"/>
          <p:cNvSpPr>
            <a:spLocks noGrp="1"/>
          </p:cNvSpPr>
          <p:nvPr>
            <p:ph type="body" sz="quarter" idx="1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95" y="1403156"/>
            <a:ext cx="7714409" cy="5454844"/>
          </a:xfrm>
          <a:prstGeom prst="rect">
            <a:avLst/>
          </a:prstGeom>
        </p:spPr>
      </p:pic>
    </p:spTree>
    <p:extLst>
      <p:ext uri="{BB962C8B-B14F-4D97-AF65-F5344CB8AC3E}">
        <p14:creationId xmlns:p14="http://schemas.microsoft.com/office/powerpoint/2010/main" val="365383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9376" y="420624"/>
            <a:ext cx="6554152" cy="1096899"/>
          </a:xfrm>
        </p:spPr>
        <p:txBody>
          <a:bodyPr>
            <a:normAutofit/>
          </a:bodyPr>
          <a:lstStyle/>
          <a:p>
            <a:r>
              <a:rPr lang="nl-NL" dirty="0"/>
              <a:t>Nieuwe ronde </a:t>
            </a:r>
          </a:p>
        </p:txBody>
      </p:sp>
      <p:sp>
        <p:nvSpPr>
          <p:cNvPr id="3" name="Tijdelijke aanduiding voor tekst 2"/>
          <p:cNvSpPr>
            <a:spLocks noGrp="1"/>
          </p:cNvSpPr>
          <p:nvPr>
            <p:ph type="body" idx="1"/>
          </p:nvPr>
        </p:nvSpPr>
        <p:spPr>
          <a:xfrm>
            <a:off x="623888" y="1737361"/>
            <a:ext cx="7886700" cy="2825495"/>
          </a:xfrm>
        </p:spPr>
        <p:txBody>
          <a:bodyPr>
            <a:normAutofit/>
          </a:bodyPr>
          <a:lstStyle/>
          <a:p>
            <a:r>
              <a:rPr lang="nl-NL" dirty="0"/>
              <a:t>Elke groep wijst een nieuwe voorzitter aan</a:t>
            </a:r>
          </a:p>
        </p:txBody>
      </p:sp>
      <p:pic>
        <p:nvPicPr>
          <p:cNvPr id="5" name="Picture 1"/>
          <p:cNvPicPr/>
          <p:nvPr/>
        </p:nvPicPr>
        <p:blipFill>
          <a:blip r:embed="rId2">
            <a:extLst>
              <a:ext uri="{28A0092B-C50C-407E-A947-70E740481C1C}">
                <a14:useLocalDpi xmlns:a14="http://schemas.microsoft.com/office/drawing/2010/main" val="0"/>
              </a:ext>
            </a:extLst>
          </a:blip>
          <a:stretch>
            <a:fillRect/>
          </a:stretch>
        </p:blipFill>
        <p:spPr>
          <a:xfrm>
            <a:off x="6464730" y="4251961"/>
            <a:ext cx="2045858" cy="2443098"/>
          </a:xfrm>
          <a:prstGeom prst="rect">
            <a:avLst/>
          </a:prstGeom>
        </p:spPr>
      </p:pic>
      <p:pic>
        <p:nvPicPr>
          <p:cNvPr id="6" name="Picture 7"/>
          <p:cNvPicPr/>
          <p:nvPr/>
        </p:nvPicPr>
        <p:blipFill>
          <a:blip r:embed="rId3">
            <a:extLst>
              <a:ext uri="{28A0092B-C50C-407E-A947-70E740481C1C}">
                <a14:useLocalDpi xmlns:a14="http://schemas.microsoft.com/office/drawing/2010/main" val="0"/>
              </a:ext>
            </a:extLst>
          </a:blip>
          <a:stretch>
            <a:fillRect/>
          </a:stretch>
        </p:blipFill>
        <p:spPr>
          <a:xfrm>
            <a:off x="4264781" y="2882431"/>
            <a:ext cx="2269303" cy="2052271"/>
          </a:xfrm>
          <a:prstGeom prst="rect">
            <a:avLst/>
          </a:prstGeom>
        </p:spPr>
      </p:pic>
      <p:pic>
        <p:nvPicPr>
          <p:cNvPr id="7" name="Picture 4"/>
          <p:cNvPicPr/>
          <p:nvPr/>
        </p:nvPicPr>
        <p:blipFill>
          <a:blip r:embed="rId4">
            <a:extLst>
              <a:ext uri="{28A0092B-C50C-407E-A947-70E740481C1C}">
                <a14:useLocalDpi xmlns:a14="http://schemas.microsoft.com/office/drawing/2010/main" val="0"/>
              </a:ext>
            </a:extLst>
          </a:blip>
          <a:stretch>
            <a:fillRect/>
          </a:stretch>
        </p:blipFill>
        <p:spPr>
          <a:xfrm>
            <a:off x="2383301" y="4693247"/>
            <a:ext cx="2216790" cy="2001812"/>
          </a:xfrm>
          <a:prstGeom prst="rect">
            <a:avLst/>
          </a:prstGeom>
        </p:spPr>
      </p:pic>
      <p:pic>
        <p:nvPicPr>
          <p:cNvPr id="8" name="Picture 6"/>
          <p:cNvPicPr/>
          <p:nvPr/>
        </p:nvPicPr>
        <p:blipFill>
          <a:blip r:embed="rId5">
            <a:extLst>
              <a:ext uri="{28A0092B-C50C-407E-A947-70E740481C1C}">
                <a14:useLocalDpi xmlns:a14="http://schemas.microsoft.com/office/drawing/2010/main" val="0"/>
              </a:ext>
            </a:extLst>
          </a:blip>
          <a:stretch>
            <a:fillRect/>
          </a:stretch>
        </p:blipFill>
        <p:spPr>
          <a:xfrm>
            <a:off x="693242" y="2820320"/>
            <a:ext cx="2086402" cy="2176495"/>
          </a:xfrm>
          <a:prstGeom prst="rect">
            <a:avLst/>
          </a:prstGeom>
        </p:spPr>
      </p:pic>
    </p:spTree>
    <p:extLst>
      <p:ext uri="{BB962C8B-B14F-4D97-AF65-F5344CB8AC3E}">
        <p14:creationId xmlns:p14="http://schemas.microsoft.com/office/powerpoint/2010/main" val="1745586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310896"/>
            <a:ext cx="8382952" cy="1965960"/>
          </a:xfrm>
        </p:spPr>
        <p:txBody>
          <a:bodyPr>
            <a:normAutofit/>
          </a:bodyPr>
          <a:lstStyle/>
          <a:p>
            <a:r>
              <a:rPr lang="nl-NL" sz="4800" dirty="0"/>
              <a:t>Situatie 2. </a:t>
            </a:r>
            <a:r>
              <a:rPr lang="nl-NL" sz="4800" b="1" dirty="0"/>
              <a:t>Cyberpesten</a:t>
            </a:r>
            <a:r>
              <a:rPr lang="nl-NL" sz="4800" dirty="0"/>
              <a:t/>
            </a:r>
            <a:br>
              <a:rPr lang="nl-NL" sz="4800" dirty="0"/>
            </a:br>
            <a:r>
              <a:rPr lang="nl-NL" sz="4800" dirty="0"/>
              <a:t> </a:t>
            </a:r>
          </a:p>
        </p:txBody>
      </p:sp>
      <p:sp>
        <p:nvSpPr>
          <p:cNvPr id="3" name="Tijdelijke aanduiding voor tekst 2"/>
          <p:cNvSpPr>
            <a:spLocks noGrp="1"/>
          </p:cNvSpPr>
          <p:nvPr>
            <p:ph type="body" idx="1"/>
          </p:nvPr>
        </p:nvSpPr>
        <p:spPr>
          <a:xfrm>
            <a:off x="623888" y="1682497"/>
            <a:ext cx="7962328" cy="4407154"/>
          </a:xfrm>
        </p:spPr>
        <p:txBody>
          <a:bodyPr>
            <a:normAutofit lnSpcReduction="10000"/>
          </a:bodyPr>
          <a:lstStyle/>
          <a:p>
            <a:r>
              <a:rPr lang="nl-NL" b="1" dirty="0"/>
              <a:t> </a:t>
            </a:r>
            <a:endParaRPr lang="nl-NL" dirty="0"/>
          </a:p>
          <a:p>
            <a:r>
              <a:rPr lang="nl-NL" dirty="0"/>
              <a:t>Het cyberpesten is dit jaar bij jullie op school enorm toegenomen. Er zijn zelfs al leerlingen van school gewisseld om aan het pesten te ontkomen. Hoe gaan jullie dit probleem oplossen</a:t>
            </a:r>
            <a:r>
              <a:rPr lang="nl-NL" dirty="0" smtClean="0"/>
              <a:t>? Het initiatief moet van de directie komen. </a:t>
            </a:r>
          </a:p>
          <a:p>
            <a:endParaRPr lang="nl-NL" dirty="0">
              <a:solidFill>
                <a:srgbClr val="E36E9D"/>
              </a:solidFill>
            </a:endParaRPr>
          </a:p>
          <a:p>
            <a:r>
              <a:rPr lang="nl-NL" dirty="0">
                <a:solidFill>
                  <a:srgbClr val="E36E9D"/>
                </a:solidFill>
              </a:rPr>
              <a:t>5 punten te verdelen voor een </a:t>
            </a:r>
            <a:r>
              <a:rPr lang="nl-NL" dirty="0" smtClean="0">
                <a:solidFill>
                  <a:srgbClr val="E36E9D"/>
                </a:solidFill>
              </a:rPr>
              <a:t>goede oplossing </a:t>
            </a:r>
            <a:r>
              <a:rPr lang="nl-NL" dirty="0">
                <a:solidFill>
                  <a:srgbClr val="E36E9D"/>
                </a:solidFill>
              </a:rPr>
              <a:t>of een lekker argument. </a:t>
            </a:r>
          </a:p>
          <a:p>
            <a:r>
              <a:rPr lang="nl-NL" dirty="0">
                <a:solidFill>
                  <a:srgbClr val="E36E9D"/>
                </a:solidFill>
              </a:rPr>
              <a:t>Ook minpunten voor uit-je-rol </a:t>
            </a:r>
            <a:r>
              <a:rPr lang="nl-NL" dirty="0" smtClean="0">
                <a:solidFill>
                  <a:srgbClr val="E36E9D"/>
                </a:solidFill>
              </a:rPr>
              <a:t>stappen</a:t>
            </a:r>
            <a:endParaRPr lang="nl-NL" dirty="0"/>
          </a:p>
          <a:p>
            <a:endParaRPr lang="nl-NL" dirty="0">
              <a:solidFill>
                <a:srgbClr val="E36E9D"/>
              </a:solidFill>
            </a:endParaRPr>
          </a:p>
          <a:p>
            <a:r>
              <a:rPr lang="nl-NL" dirty="0"/>
              <a:t> </a:t>
            </a:r>
          </a:p>
        </p:txBody>
      </p:sp>
    </p:spTree>
    <p:extLst>
      <p:ext uri="{BB962C8B-B14F-4D97-AF65-F5344CB8AC3E}">
        <p14:creationId xmlns:p14="http://schemas.microsoft.com/office/powerpoint/2010/main" val="1978133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952" y="256032"/>
            <a:ext cx="5257800" cy="1042416"/>
          </a:xfrm>
        </p:spPr>
        <p:txBody>
          <a:bodyPr>
            <a:normAutofit/>
          </a:bodyPr>
          <a:lstStyle/>
          <a:p>
            <a:r>
              <a:rPr lang="nl-NL" dirty="0"/>
              <a:t>Discussie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956" y="2680716"/>
            <a:ext cx="5453158" cy="3062833"/>
          </a:xfrm>
          <a:prstGeom prst="rect">
            <a:avLst/>
          </a:prstGeom>
        </p:spPr>
      </p:pic>
      <p:sp>
        <p:nvSpPr>
          <p:cNvPr id="5" name="Wolkvormig bijschrift 4"/>
          <p:cNvSpPr/>
          <p:nvPr/>
        </p:nvSpPr>
        <p:spPr>
          <a:xfrm>
            <a:off x="6647688" y="886968"/>
            <a:ext cx="2036636" cy="28254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Nee, jij bent een sukkel!</a:t>
            </a:r>
          </a:p>
        </p:txBody>
      </p:sp>
      <p:sp>
        <p:nvSpPr>
          <p:cNvPr id="6" name="Wolkvormig bijschrift 5"/>
          <p:cNvSpPr/>
          <p:nvPr/>
        </p:nvSpPr>
        <p:spPr>
          <a:xfrm flipH="1">
            <a:off x="868680" y="1107948"/>
            <a:ext cx="2130552" cy="1508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Sukkel! 	</a:t>
            </a:r>
          </a:p>
        </p:txBody>
      </p:sp>
    </p:spTree>
    <p:extLst>
      <p:ext uri="{BB962C8B-B14F-4D97-AF65-F5344CB8AC3E}">
        <p14:creationId xmlns:p14="http://schemas.microsoft.com/office/powerpoint/2010/main" val="4189192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Puntentelling</a:t>
            </a:r>
          </a:p>
        </p:txBody>
      </p:sp>
      <p:sp>
        <p:nvSpPr>
          <p:cNvPr id="3" name="Tijdelijke aanduiding voor tekst 2"/>
          <p:cNvSpPr>
            <a:spLocks noGrp="1"/>
          </p:cNvSpPr>
          <p:nvPr>
            <p:ph type="body" sz="quarter" idx="1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95" y="1403156"/>
            <a:ext cx="7714409" cy="5454844"/>
          </a:xfrm>
          <a:prstGeom prst="rect">
            <a:avLst/>
          </a:prstGeom>
        </p:spPr>
      </p:pic>
    </p:spTree>
    <p:extLst>
      <p:ext uri="{BB962C8B-B14F-4D97-AF65-F5344CB8AC3E}">
        <p14:creationId xmlns:p14="http://schemas.microsoft.com/office/powerpoint/2010/main" val="199515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512" y="265176"/>
            <a:ext cx="8302752" cy="969264"/>
          </a:xfrm>
        </p:spPr>
        <p:txBody>
          <a:bodyPr>
            <a:normAutofit/>
          </a:bodyPr>
          <a:lstStyle/>
          <a:p>
            <a:r>
              <a:rPr lang="nl-NL" sz="4400" dirty="0"/>
              <a:t>Situatie 3: </a:t>
            </a:r>
            <a:r>
              <a:rPr lang="nl-NL" sz="4400" b="1" dirty="0"/>
              <a:t>Leerlingenraad </a:t>
            </a:r>
            <a:endParaRPr lang="nl-NL" sz="4400" dirty="0"/>
          </a:p>
        </p:txBody>
      </p:sp>
      <p:sp>
        <p:nvSpPr>
          <p:cNvPr id="3" name="Tijdelijke aanduiding voor tekst 2"/>
          <p:cNvSpPr>
            <a:spLocks noGrp="1"/>
          </p:cNvSpPr>
          <p:nvPr>
            <p:ph type="body" idx="1"/>
          </p:nvPr>
        </p:nvSpPr>
        <p:spPr>
          <a:xfrm>
            <a:off x="587312" y="1489647"/>
            <a:ext cx="8017192" cy="5240337"/>
          </a:xfrm>
        </p:spPr>
        <p:txBody>
          <a:bodyPr>
            <a:normAutofit/>
          </a:bodyPr>
          <a:lstStyle/>
          <a:p>
            <a:r>
              <a:rPr lang="nl-NL" dirty="0">
                <a:solidFill>
                  <a:srgbClr val="E36E9D"/>
                </a:solidFill>
              </a:rPr>
              <a:t>Er zijn dit jaar te weinig aanmeldingen geweest </a:t>
            </a:r>
            <a:r>
              <a:rPr lang="nl-NL" dirty="0" smtClean="0">
                <a:solidFill>
                  <a:srgbClr val="E36E9D"/>
                </a:solidFill>
              </a:rPr>
              <a:t>voor </a:t>
            </a:r>
            <a:r>
              <a:rPr lang="nl-NL" dirty="0">
                <a:solidFill>
                  <a:srgbClr val="E36E9D"/>
                </a:solidFill>
              </a:rPr>
              <a:t>de leerlingenraad. Hoe lossen jullie dit op</a:t>
            </a:r>
            <a:r>
              <a:rPr lang="nl-NL" dirty="0" smtClean="0">
                <a:solidFill>
                  <a:srgbClr val="E36E9D"/>
                </a:solidFill>
              </a:rPr>
              <a:t>? De leraren hebben geen zin meer om de kar te trekken. Leerlingen zijn onvoldoende gemotiveerd: “stelletje </a:t>
            </a:r>
            <a:r>
              <a:rPr lang="nl-NL" dirty="0" err="1" smtClean="0">
                <a:solidFill>
                  <a:srgbClr val="E36E9D"/>
                </a:solidFill>
              </a:rPr>
              <a:t>laksers</a:t>
            </a:r>
            <a:r>
              <a:rPr lang="nl-NL" dirty="0" smtClean="0">
                <a:solidFill>
                  <a:srgbClr val="E36E9D"/>
                </a:solidFill>
              </a:rPr>
              <a:t>”. </a:t>
            </a:r>
          </a:p>
          <a:p>
            <a:r>
              <a:rPr lang="nl-NL" dirty="0">
                <a:solidFill>
                  <a:srgbClr val="E36E9D"/>
                </a:solidFill>
              </a:rPr>
              <a:t>5 punten te verdelen voor een compromis of een lekker argument. </a:t>
            </a:r>
          </a:p>
          <a:p>
            <a:r>
              <a:rPr lang="nl-NL" dirty="0">
                <a:solidFill>
                  <a:srgbClr val="E36E9D"/>
                </a:solidFill>
              </a:rPr>
              <a:t>Ook minpunten voor uit-je-rol stappen</a:t>
            </a:r>
            <a:endParaRPr lang="nl-NL" dirty="0"/>
          </a:p>
          <a:p>
            <a:endParaRPr lang="nl-NL" dirty="0">
              <a:solidFill>
                <a:srgbClr val="E36E9D"/>
              </a:solidFill>
            </a:endParaRPr>
          </a:p>
        </p:txBody>
      </p:sp>
    </p:spTree>
    <p:extLst>
      <p:ext uri="{BB962C8B-B14F-4D97-AF65-F5344CB8AC3E}">
        <p14:creationId xmlns:p14="http://schemas.microsoft.com/office/powerpoint/2010/main" val="3205791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822" y="2195470"/>
            <a:ext cx="5303520" cy="3440685"/>
          </a:xfrm>
          <a:prstGeom prst="rect">
            <a:avLst/>
          </a:prstGeom>
        </p:spPr>
      </p:pic>
      <p:sp>
        <p:nvSpPr>
          <p:cNvPr id="2" name="Titel 1"/>
          <p:cNvSpPr>
            <a:spLocks noGrp="1"/>
          </p:cNvSpPr>
          <p:nvPr>
            <p:ph type="title"/>
          </p:nvPr>
        </p:nvSpPr>
        <p:spPr>
          <a:xfrm>
            <a:off x="623888" y="320040"/>
            <a:ext cx="7886700" cy="968883"/>
          </a:xfrm>
        </p:spPr>
        <p:txBody>
          <a:bodyPr/>
          <a:lstStyle/>
          <a:p>
            <a:r>
              <a:rPr lang="nl-NL" dirty="0"/>
              <a:t>Discussie</a:t>
            </a:r>
          </a:p>
        </p:txBody>
      </p:sp>
      <p:sp>
        <p:nvSpPr>
          <p:cNvPr id="7" name="Wolkvormig bijschrift 6"/>
          <p:cNvSpPr/>
          <p:nvPr/>
        </p:nvSpPr>
        <p:spPr>
          <a:xfrm>
            <a:off x="4567238" y="652602"/>
            <a:ext cx="2871216" cy="19202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Maar wij hebben er allemaal een mening over</a:t>
            </a:r>
          </a:p>
        </p:txBody>
      </p:sp>
    </p:spTree>
    <p:extLst>
      <p:ext uri="{BB962C8B-B14F-4D97-AF65-F5344CB8AC3E}">
        <p14:creationId xmlns:p14="http://schemas.microsoft.com/office/powerpoint/2010/main" val="3116071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Puntentelling</a:t>
            </a:r>
          </a:p>
        </p:txBody>
      </p:sp>
      <p:sp>
        <p:nvSpPr>
          <p:cNvPr id="3" name="Tijdelijke aanduiding voor tekst 2"/>
          <p:cNvSpPr>
            <a:spLocks noGrp="1"/>
          </p:cNvSpPr>
          <p:nvPr>
            <p:ph type="body" sz="quarter" idx="1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95" y="1403156"/>
            <a:ext cx="7714409" cy="5454844"/>
          </a:xfrm>
          <a:prstGeom prst="rect">
            <a:avLst/>
          </a:prstGeom>
        </p:spPr>
      </p:pic>
    </p:spTree>
    <p:extLst>
      <p:ext uri="{BB962C8B-B14F-4D97-AF65-F5344CB8AC3E}">
        <p14:creationId xmlns:p14="http://schemas.microsoft.com/office/powerpoint/2010/main" val="482603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9376" y="420624"/>
            <a:ext cx="6554152" cy="1096899"/>
          </a:xfrm>
        </p:spPr>
        <p:txBody>
          <a:bodyPr>
            <a:normAutofit/>
          </a:bodyPr>
          <a:lstStyle/>
          <a:p>
            <a:r>
              <a:rPr lang="nl-NL" dirty="0"/>
              <a:t>Nieuwe ronde </a:t>
            </a:r>
          </a:p>
        </p:txBody>
      </p:sp>
      <p:sp>
        <p:nvSpPr>
          <p:cNvPr id="3" name="Tijdelijke aanduiding voor tekst 2"/>
          <p:cNvSpPr>
            <a:spLocks noGrp="1"/>
          </p:cNvSpPr>
          <p:nvPr>
            <p:ph type="body" idx="1"/>
          </p:nvPr>
        </p:nvSpPr>
        <p:spPr>
          <a:xfrm>
            <a:off x="623888" y="1737361"/>
            <a:ext cx="7886700" cy="2825495"/>
          </a:xfrm>
        </p:spPr>
        <p:txBody>
          <a:bodyPr>
            <a:normAutofit/>
          </a:bodyPr>
          <a:lstStyle/>
          <a:p>
            <a:r>
              <a:rPr lang="nl-NL" dirty="0"/>
              <a:t>Elke groep wijst een nieuwe voorzitter aan</a:t>
            </a:r>
          </a:p>
        </p:txBody>
      </p:sp>
      <p:pic>
        <p:nvPicPr>
          <p:cNvPr id="5" name="Picture 1"/>
          <p:cNvPicPr/>
          <p:nvPr/>
        </p:nvPicPr>
        <p:blipFill>
          <a:blip r:embed="rId2">
            <a:extLst>
              <a:ext uri="{28A0092B-C50C-407E-A947-70E740481C1C}">
                <a14:useLocalDpi xmlns:a14="http://schemas.microsoft.com/office/drawing/2010/main" val="0"/>
              </a:ext>
            </a:extLst>
          </a:blip>
          <a:stretch>
            <a:fillRect/>
          </a:stretch>
        </p:blipFill>
        <p:spPr>
          <a:xfrm>
            <a:off x="6464730" y="4251961"/>
            <a:ext cx="2045858" cy="2443098"/>
          </a:xfrm>
          <a:prstGeom prst="rect">
            <a:avLst/>
          </a:prstGeom>
        </p:spPr>
      </p:pic>
      <p:pic>
        <p:nvPicPr>
          <p:cNvPr id="6" name="Picture 7"/>
          <p:cNvPicPr/>
          <p:nvPr/>
        </p:nvPicPr>
        <p:blipFill>
          <a:blip r:embed="rId3">
            <a:extLst>
              <a:ext uri="{28A0092B-C50C-407E-A947-70E740481C1C}">
                <a14:useLocalDpi xmlns:a14="http://schemas.microsoft.com/office/drawing/2010/main" val="0"/>
              </a:ext>
            </a:extLst>
          </a:blip>
          <a:stretch>
            <a:fillRect/>
          </a:stretch>
        </p:blipFill>
        <p:spPr>
          <a:xfrm>
            <a:off x="4264781" y="2882431"/>
            <a:ext cx="2269303" cy="2052271"/>
          </a:xfrm>
          <a:prstGeom prst="rect">
            <a:avLst/>
          </a:prstGeom>
        </p:spPr>
      </p:pic>
      <p:pic>
        <p:nvPicPr>
          <p:cNvPr id="7" name="Picture 4"/>
          <p:cNvPicPr/>
          <p:nvPr/>
        </p:nvPicPr>
        <p:blipFill>
          <a:blip r:embed="rId4">
            <a:extLst>
              <a:ext uri="{28A0092B-C50C-407E-A947-70E740481C1C}">
                <a14:useLocalDpi xmlns:a14="http://schemas.microsoft.com/office/drawing/2010/main" val="0"/>
              </a:ext>
            </a:extLst>
          </a:blip>
          <a:stretch>
            <a:fillRect/>
          </a:stretch>
        </p:blipFill>
        <p:spPr>
          <a:xfrm>
            <a:off x="2383301" y="4693247"/>
            <a:ext cx="2216790" cy="2001812"/>
          </a:xfrm>
          <a:prstGeom prst="rect">
            <a:avLst/>
          </a:prstGeom>
        </p:spPr>
      </p:pic>
      <p:pic>
        <p:nvPicPr>
          <p:cNvPr id="8" name="Picture 6"/>
          <p:cNvPicPr/>
          <p:nvPr/>
        </p:nvPicPr>
        <p:blipFill>
          <a:blip r:embed="rId5">
            <a:extLst>
              <a:ext uri="{28A0092B-C50C-407E-A947-70E740481C1C}">
                <a14:useLocalDpi xmlns:a14="http://schemas.microsoft.com/office/drawing/2010/main" val="0"/>
              </a:ext>
            </a:extLst>
          </a:blip>
          <a:stretch>
            <a:fillRect/>
          </a:stretch>
        </p:blipFill>
        <p:spPr>
          <a:xfrm>
            <a:off x="693242" y="2820320"/>
            <a:ext cx="2086402" cy="2176495"/>
          </a:xfrm>
          <a:prstGeom prst="rect">
            <a:avLst/>
          </a:prstGeom>
        </p:spPr>
      </p:pic>
    </p:spTree>
    <p:extLst>
      <p:ext uri="{BB962C8B-B14F-4D97-AF65-F5344CB8AC3E}">
        <p14:creationId xmlns:p14="http://schemas.microsoft.com/office/powerpoint/2010/main" val="3521520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512" y="265175"/>
            <a:ext cx="8714232" cy="1224471"/>
          </a:xfrm>
        </p:spPr>
        <p:txBody>
          <a:bodyPr>
            <a:normAutofit fontScale="90000"/>
          </a:bodyPr>
          <a:lstStyle/>
          <a:p>
            <a:r>
              <a:rPr lang="nl-NL" sz="4400" dirty="0"/>
              <a:t>Situatie 4: </a:t>
            </a:r>
            <a:r>
              <a:rPr lang="nl-NL" sz="4900" b="1" dirty="0"/>
              <a:t>Roosters</a:t>
            </a:r>
            <a:r>
              <a:rPr lang="nl-NL" dirty="0"/>
              <a:t/>
            </a:r>
            <a:br>
              <a:rPr lang="nl-NL" dirty="0"/>
            </a:br>
            <a:endParaRPr lang="nl-NL" sz="4400" dirty="0"/>
          </a:p>
        </p:txBody>
      </p:sp>
      <p:sp>
        <p:nvSpPr>
          <p:cNvPr id="3" name="Tijdelijke aanduiding voor tekst 2"/>
          <p:cNvSpPr>
            <a:spLocks noGrp="1"/>
          </p:cNvSpPr>
          <p:nvPr>
            <p:ph type="body" idx="1"/>
          </p:nvPr>
        </p:nvSpPr>
        <p:spPr>
          <a:xfrm>
            <a:off x="587312" y="1106425"/>
            <a:ext cx="8017192" cy="5623560"/>
          </a:xfrm>
        </p:spPr>
        <p:txBody>
          <a:bodyPr>
            <a:normAutofit lnSpcReduction="10000"/>
          </a:bodyPr>
          <a:lstStyle/>
          <a:p>
            <a:r>
              <a:rPr lang="nl-NL" dirty="0">
                <a:solidFill>
                  <a:srgbClr val="E36E9D"/>
                </a:solidFill>
              </a:rPr>
              <a:t>Jullie rooster is al tijden één grote gatenkaas. Iets moet veranderen. Waar kiezen jullie voor</a:t>
            </a:r>
            <a:r>
              <a:rPr lang="nl-NL" dirty="0" smtClean="0">
                <a:solidFill>
                  <a:srgbClr val="E36E9D"/>
                </a:solidFill>
              </a:rPr>
              <a:t>? </a:t>
            </a:r>
          </a:p>
          <a:p>
            <a:r>
              <a:rPr lang="nl-NL" dirty="0" smtClean="0">
                <a:solidFill>
                  <a:srgbClr val="E36E9D"/>
                </a:solidFill>
              </a:rPr>
              <a:t>Punten verschillen per oplossing… </a:t>
            </a:r>
            <a:endParaRPr lang="nl-NL" dirty="0">
              <a:solidFill>
                <a:srgbClr val="E36E9D"/>
              </a:solidFill>
            </a:endParaRPr>
          </a:p>
          <a:p>
            <a:r>
              <a:rPr lang="nl-NL" dirty="0"/>
              <a:t> </a:t>
            </a:r>
            <a:endParaRPr lang="nl-NL" dirty="0" smtClean="0"/>
          </a:p>
          <a:p>
            <a:pPr lvl="0"/>
            <a:r>
              <a:rPr lang="nl-NL" dirty="0" smtClean="0"/>
              <a:t>A. Wanneer een leerling meer dan 2 tussenuren achter elkaar heeft mag de leerling voor de rest van de dag naar huis.</a:t>
            </a:r>
          </a:p>
          <a:p>
            <a:pPr lvl="0"/>
            <a:r>
              <a:rPr lang="nl-NL" dirty="0" smtClean="0"/>
              <a:t>B. Er worden meer en betere studieplekken gemaakt zodat leerlingen altijd rustig aan hun huiswerk kunnen werken wanneer zij geen les hebben.</a:t>
            </a:r>
          </a:p>
          <a:p>
            <a:pPr lvl="0"/>
            <a:r>
              <a:rPr lang="nl-NL" dirty="0" smtClean="0"/>
              <a:t>C. De schooldagen worden verlengd naar 18.00 uur. Zo is er meer ruimte voor de roostermakers om aangesloten lesdagen voor de leerlingen te creëren.</a:t>
            </a:r>
          </a:p>
          <a:p>
            <a:endParaRPr lang="nl-NL" dirty="0"/>
          </a:p>
        </p:txBody>
      </p:sp>
    </p:spTree>
    <p:extLst>
      <p:ext uri="{BB962C8B-B14F-4D97-AF65-F5344CB8AC3E}">
        <p14:creationId xmlns:p14="http://schemas.microsoft.com/office/powerpoint/2010/main" val="906647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320040"/>
            <a:ext cx="7886700" cy="968883"/>
          </a:xfrm>
        </p:spPr>
        <p:txBody>
          <a:bodyPr/>
          <a:lstStyle/>
          <a:p>
            <a:r>
              <a:rPr lang="nl-NL" dirty="0"/>
              <a:t>Discussie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856" y="1865376"/>
            <a:ext cx="5647944" cy="3505620"/>
          </a:xfrm>
          <a:prstGeom prst="rect">
            <a:avLst/>
          </a:prstGeom>
        </p:spPr>
      </p:pic>
      <p:sp>
        <p:nvSpPr>
          <p:cNvPr id="8" name="Wolkvormig bijschrift 7"/>
          <p:cNvSpPr/>
          <p:nvPr/>
        </p:nvSpPr>
        <p:spPr>
          <a:xfrm>
            <a:off x="5472494" y="113106"/>
            <a:ext cx="2871216" cy="19202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Ff overleggen</a:t>
            </a:r>
          </a:p>
        </p:txBody>
      </p:sp>
    </p:spTree>
    <p:extLst>
      <p:ext uri="{BB962C8B-B14F-4D97-AF65-F5344CB8AC3E}">
        <p14:creationId xmlns:p14="http://schemas.microsoft.com/office/powerpoint/2010/main" val="5140705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966710" cy="695578"/>
          </a:xfrm>
        </p:spPr>
        <p:txBody>
          <a:bodyPr>
            <a:noAutofit/>
          </a:bodyPr>
          <a:lstStyle/>
          <a:p>
            <a:pPr lvl="0"/>
            <a:r>
              <a:rPr lang="nl-NL" sz="3600" dirty="0"/>
              <a:t>a. Met meer dan twee tussenuren naar huis zorgt voor:</a:t>
            </a:r>
          </a:p>
        </p:txBody>
      </p:sp>
      <p:sp>
        <p:nvSpPr>
          <p:cNvPr id="3" name="Tijdelijke aanduiding voor tekst 2"/>
          <p:cNvSpPr>
            <a:spLocks noGrp="1"/>
          </p:cNvSpPr>
          <p:nvPr>
            <p:ph type="body" sz="quarter" idx="11"/>
          </p:nvPr>
        </p:nvSpPr>
        <p:spPr>
          <a:xfrm>
            <a:off x="628650" y="1545336"/>
            <a:ext cx="7966710" cy="4930521"/>
          </a:xfrm>
        </p:spPr>
        <p:txBody>
          <a:bodyPr>
            <a:normAutofit fontScale="92500" lnSpcReduction="10000"/>
          </a:bodyPr>
          <a:lstStyle/>
          <a:p>
            <a:pPr lvl="0"/>
            <a:r>
              <a:rPr lang="nl-NL" dirty="0"/>
              <a:t>De </a:t>
            </a:r>
            <a:r>
              <a:rPr lang="nl-NL" u="sng" dirty="0"/>
              <a:t>leerlingen</a:t>
            </a:r>
            <a:r>
              <a:rPr lang="nl-NL" dirty="0"/>
              <a:t> vinden dit een goed idee, zo hoeven ze niet doelloos op school te zitten, helaas blijkt bij de eerstvolgende </a:t>
            </a:r>
            <a:r>
              <a:rPr lang="nl-NL" dirty="0" err="1"/>
              <a:t>toetsweek</a:t>
            </a:r>
            <a:r>
              <a:rPr lang="nl-NL" dirty="0"/>
              <a:t> dat hun resultaten wel omlaag zijn gegaan. +1</a:t>
            </a:r>
          </a:p>
          <a:p>
            <a:pPr lvl="0"/>
            <a:r>
              <a:rPr lang="nl-NL" dirty="0"/>
              <a:t>De </a:t>
            </a:r>
            <a:r>
              <a:rPr lang="nl-NL" u="sng" dirty="0"/>
              <a:t>leraren</a:t>
            </a:r>
            <a:r>
              <a:rPr lang="nl-NL" dirty="0"/>
              <a:t> zijn het er niet mee eens, straks zitten zij telkens met halfvolle klassen. -1</a:t>
            </a:r>
          </a:p>
          <a:p>
            <a:pPr lvl="0"/>
            <a:r>
              <a:rPr lang="nl-NL" dirty="0"/>
              <a:t>De </a:t>
            </a:r>
            <a:r>
              <a:rPr lang="nl-NL" u="sng" dirty="0"/>
              <a:t>ouders</a:t>
            </a:r>
            <a:r>
              <a:rPr lang="nl-NL" dirty="0"/>
              <a:t> vinden het een slecht idee, laat de school een oplossing zoeken, nu zitten hun kinderen thuis. -1</a:t>
            </a:r>
          </a:p>
          <a:p>
            <a:pPr lvl="0"/>
            <a:r>
              <a:rPr lang="nl-NL" dirty="0"/>
              <a:t>De </a:t>
            </a:r>
            <a:r>
              <a:rPr lang="nl-NL" u="sng" dirty="0"/>
              <a:t>directie</a:t>
            </a:r>
            <a:r>
              <a:rPr lang="nl-NL" dirty="0"/>
              <a:t> is blij dat de leerlingen meer tevreden zijn, maar met deze regel snijden ze zichzelf in de vinger: deze regel veroorzaakt teveel verzuim. -1</a:t>
            </a:r>
          </a:p>
        </p:txBody>
      </p:sp>
    </p:spTree>
    <p:extLst>
      <p:ext uri="{BB962C8B-B14F-4D97-AF65-F5344CB8AC3E}">
        <p14:creationId xmlns:p14="http://schemas.microsoft.com/office/powerpoint/2010/main" val="544117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 Betere studieplekken zorgt voor:</a:t>
            </a:r>
            <a:br>
              <a:rPr lang="nl-NL" dirty="0"/>
            </a:br>
            <a:r>
              <a:rPr lang="nl-NL" dirty="0"/>
              <a:t>  </a:t>
            </a:r>
          </a:p>
        </p:txBody>
      </p:sp>
      <p:sp>
        <p:nvSpPr>
          <p:cNvPr id="3" name="Tijdelijke aanduiding voor tekst 2"/>
          <p:cNvSpPr>
            <a:spLocks noGrp="1"/>
          </p:cNvSpPr>
          <p:nvPr>
            <p:ph type="body" sz="quarter" idx="11"/>
          </p:nvPr>
        </p:nvSpPr>
        <p:spPr>
          <a:xfrm>
            <a:off x="628650" y="1453896"/>
            <a:ext cx="7886700" cy="5340096"/>
          </a:xfrm>
        </p:spPr>
        <p:txBody>
          <a:bodyPr>
            <a:normAutofit fontScale="92500"/>
          </a:bodyPr>
          <a:lstStyle/>
          <a:p>
            <a:pPr lvl="0"/>
            <a:r>
              <a:rPr lang="nl-NL" dirty="0"/>
              <a:t>De </a:t>
            </a:r>
            <a:r>
              <a:rPr lang="nl-NL" u="sng" dirty="0"/>
              <a:t>leerlingen</a:t>
            </a:r>
            <a:r>
              <a:rPr lang="nl-NL" dirty="0"/>
              <a:t> denken niet dat dit werkt, op school met vrienden is teveel afleiding om huiswerk te maken. -1</a:t>
            </a:r>
          </a:p>
          <a:p>
            <a:pPr lvl="0"/>
            <a:r>
              <a:rPr lang="nl-NL" dirty="0"/>
              <a:t>De </a:t>
            </a:r>
            <a:r>
              <a:rPr lang="nl-NL" u="sng" dirty="0"/>
              <a:t>leraren</a:t>
            </a:r>
            <a:r>
              <a:rPr lang="nl-NL" dirty="0"/>
              <a:t> vinden dit een goed besluit. Zo moeten alle leerlingen gewoon in alle lessen aanwezig zijn, en wordt zelfstandig werken buiten de lessen gestimuleerd. +3</a:t>
            </a:r>
          </a:p>
          <a:p>
            <a:pPr lvl="0"/>
            <a:r>
              <a:rPr lang="nl-NL" dirty="0"/>
              <a:t>De </a:t>
            </a:r>
            <a:r>
              <a:rPr lang="nl-NL" u="sng" dirty="0"/>
              <a:t>ouders</a:t>
            </a:r>
            <a:r>
              <a:rPr lang="nl-NL" dirty="0"/>
              <a:t> zijn heel tevreden, laat de leerlingen lekker op school hun huiswerk maken.  +3</a:t>
            </a:r>
          </a:p>
          <a:p>
            <a:pPr lvl="0"/>
            <a:r>
              <a:rPr lang="nl-NL" dirty="0"/>
              <a:t>De </a:t>
            </a:r>
            <a:r>
              <a:rPr lang="nl-NL" u="sng" dirty="0"/>
              <a:t>directie</a:t>
            </a:r>
            <a:r>
              <a:rPr lang="nl-NL" dirty="0"/>
              <a:t> moet nu extra gaan betalen voor studieplekken, terwijl zij ook nog eens betere roostermakers moeten zoeken… -1</a:t>
            </a:r>
          </a:p>
          <a:p>
            <a:endParaRPr lang="nl-NL" dirty="0"/>
          </a:p>
        </p:txBody>
      </p:sp>
    </p:spTree>
    <p:extLst>
      <p:ext uri="{BB962C8B-B14F-4D97-AF65-F5344CB8AC3E}">
        <p14:creationId xmlns:p14="http://schemas.microsoft.com/office/powerpoint/2010/main" val="3417137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067294" cy="1902586"/>
          </a:xfrm>
        </p:spPr>
        <p:txBody>
          <a:bodyPr>
            <a:normAutofit fontScale="90000"/>
          </a:bodyPr>
          <a:lstStyle/>
          <a:p>
            <a:r>
              <a:rPr lang="nl-NL" sz="4000" dirty="0"/>
              <a:t>c. Langere lesdagen zorgt voor:</a:t>
            </a:r>
            <a:r>
              <a:rPr lang="nl-NL" dirty="0"/>
              <a:t/>
            </a:r>
            <a:br>
              <a:rPr lang="nl-NL" dirty="0"/>
            </a:br>
            <a:r>
              <a:rPr lang="nl-NL" dirty="0"/>
              <a:t/>
            </a:r>
            <a:br>
              <a:rPr lang="nl-NL" dirty="0"/>
            </a:br>
            <a:r>
              <a:rPr lang="nl-NL" dirty="0"/>
              <a:t> </a:t>
            </a:r>
          </a:p>
        </p:txBody>
      </p:sp>
      <p:sp>
        <p:nvSpPr>
          <p:cNvPr id="3" name="Tijdelijke aanduiding voor tekst 2"/>
          <p:cNvSpPr>
            <a:spLocks noGrp="1"/>
          </p:cNvSpPr>
          <p:nvPr>
            <p:ph type="body" sz="quarter" idx="11"/>
          </p:nvPr>
        </p:nvSpPr>
        <p:spPr>
          <a:xfrm>
            <a:off x="628650" y="1490472"/>
            <a:ext cx="7886700" cy="5047488"/>
          </a:xfrm>
        </p:spPr>
        <p:txBody>
          <a:bodyPr>
            <a:normAutofit fontScale="92500"/>
          </a:bodyPr>
          <a:lstStyle/>
          <a:p>
            <a:pPr lvl="0"/>
            <a:r>
              <a:rPr lang="nl-NL" dirty="0"/>
              <a:t>De </a:t>
            </a:r>
            <a:r>
              <a:rPr lang="nl-NL" u="sng" dirty="0"/>
              <a:t>leerlingen</a:t>
            </a:r>
            <a:r>
              <a:rPr lang="nl-NL" dirty="0"/>
              <a:t> zijn het hier niet mee eens! Ze hebben ook nog een leven naast school! -1</a:t>
            </a:r>
          </a:p>
          <a:p>
            <a:pPr lvl="0"/>
            <a:r>
              <a:rPr lang="nl-NL" dirty="0"/>
              <a:t>De </a:t>
            </a:r>
            <a:r>
              <a:rPr lang="nl-NL" u="sng" dirty="0"/>
              <a:t>leraren</a:t>
            </a:r>
            <a:r>
              <a:rPr lang="nl-NL" dirty="0"/>
              <a:t> vinden het geen slecht idee, als het maar wel betekent dat zij dan zelf ook af en toe een ochtend vrij hebben. +1</a:t>
            </a:r>
          </a:p>
          <a:p>
            <a:pPr lvl="0"/>
            <a:r>
              <a:rPr lang="nl-NL" dirty="0"/>
              <a:t>De </a:t>
            </a:r>
            <a:r>
              <a:rPr lang="nl-NL" u="sng" dirty="0"/>
              <a:t>ouders</a:t>
            </a:r>
            <a:r>
              <a:rPr lang="nl-NL" dirty="0"/>
              <a:t> vinden het een slechte zaak, zij komen nu in de knel met het plannen van de sport en muzieklessen voor hun kinderen. -1</a:t>
            </a:r>
          </a:p>
          <a:p>
            <a:pPr lvl="0"/>
            <a:r>
              <a:rPr lang="nl-NL" dirty="0"/>
              <a:t>De </a:t>
            </a:r>
            <a:r>
              <a:rPr lang="nl-NL" u="sng" dirty="0"/>
              <a:t>directie</a:t>
            </a:r>
            <a:r>
              <a:rPr lang="nl-NL" dirty="0"/>
              <a:t> is blij met deze maatregel. Het geeft hen veel meer ruimte om passende roosters te maken. +2</a:t>
            </a:r>
          </a:p>
        </p:txBody>
      </p:sp>
    </p:spTree>
    <p:extLst>
      <p:ext uri="{BB962C8B-B14F-4D97-AF65-F5344CB8AC3E}">
        <p14:creationId xmlns:p14="http://schemas.microsoft.com/office/powerpoint/2010/main" val="4226921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Puntentelling</a:t>
            </a:r>
          </a:p>
        </p:txBody>
      </p:sp>
      <p:sp>
        <p:nvSpPr>
          <p:cNvPr id="3" name="Tijdelijke aanduiding voor tekst 2"/>
          <p:cNvSpPr>
            <a:spLocks noGrp="1"/>
          </p:cNvSpPr>
          <p:nvPr>
            <p:ph type="body" sz="quarter" idx="1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95" y="1403156"/>
            <a:ext cx="7714409" cy="5454844"/>
          </a:xfrm>
          <a:prstGeom prst="rect">
            <a:avLst/>
          </a:prstGeom>
        </p:spPr>
      </p:pic>
    </p:spTree>
    <p:extLst>
      <p:ext uri="{BB962C8B-B14F-4D97-AF65-F5344CB8AC3E}">
        <p14:creationId xmlns:p14="http://schemas.microsoft.com/office/powerpoint/2010/main" val="216220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eerst: even 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9376" y="420624"/>
            <a:ext cx="6554152" cy="1096899"/>
          </a:xfrm>
        </p:spPr>
        <p:txBody>
          <a:bodyPr>
            <a:normAutofit/>
          </a:bodyPr>
          <a:lstStyle/>
          <a:p>
            <a:r>
              <a:rPr lang="nl-NL" dirty="0"/>
              <a:t>Nieuwe ronde </a:t>
            </a:r>
          </a:p>
        </p:txBody>
      </p:sp>
      <p:sp>
        <p:nvSpPr>
          <p:cNvPr id="3" name="Tijdelijke aanduiding voor tekst 2"/>
          <p:cNvSpPr>
            <a:spLocks noGrp="1"/>
          </p:cNvSpPr>
          <p:nvPr>
            <p:ph type="body" idx="1"/>
          </p:nvPr>
        </p:nvSpPr>
        <p:spPr>
          <a:xfrm>
            <a:off x="623888" y="1737361"/>
            <a:ext cx="7886700" cy="2825495"/>
          </a:xfrm>
        </p:spPr>
        <p:txBody>
          <a:bodyPr>
            <a:normAutofit/>
          </a:bodyPr>
          <a:lstStyle/>
          <a:p>
            <a:r>
              <a:rPr lang="nl-NL" dirty="0"/>
              <a:t>Elke groep wijst een nieuwe voorzitter aan</a:t>
            </a:r>
          </a:p>
        </p:txBody>
      </p:sp>
      <p:pic>
        <p:nvPicPr>
          <p:cNvPr id="5" name="Picture 1"/>
          <p:cNvPicPr/>
          <p:nvPr/>
        </p:nvPicPr>
        <p:blipFill>
          <a:blip r:embed="rId2">
            <a:extLst>
              <a:ext uri="{28A0092B-C50C-407E-A947-70E740481C1C}">
                <a14:useLocalDpi xmlns:a14="http://schemas.microsoft.com/office/drawing/2010/main" val="0"/>
              </a:ext>
            </a:extLst>
          </a:blip>
          <a:stretch>
            <a:fillRect/>
          </a:stretch>
        </p:blipFill>
        <p:spPr>
          <a:xfrm>
            <a:off x="6464730" y="4251961"/>
            <a:ext cx="2045858" cy="2443098"/>
          </a:xfrm>
          <a:prstGeom prst="rect">
            <a:avLst/>
          </a:prstGeom>
        </p:spPr>
      </p:pic>
      <p:pic>
        <p:nvPicPr>
          <p:cNvPr id="6" name="Picture 7"/>
          <p:cNvPicPr/>
          <p:nvPr/>
        </p:nvPicPr>
        <p:blipFill>
          <a:blip r:embed="rId3">
            <a:extLst>
              <a:ext uri="{28A0092B-C50C-407E-A947-70E740481C1C}">
                <a14:useLocalDpi xmlns:a14="http://schemas.microsoft.com/office/drawing/2010/main" val="0"/>
              </a:ext>
            </a:extLst>
          </a:blip>
          <a:stretch>
            <a:fillRect/>
          </a:stretch>
        </p:blipFill>
        <p:spPr>
          <a:xfrm>
            <a:off x="4264781" y="2882431"/>
            <a:ext cx="2269303" cy="2052271"/>
          </a:xfrm>
          <a:prstGeom prst="rect">
            <a:avLst/>
          </a:prstGeom>
        </p:spPr>
      </p:pic>
      <p:pic>
        <p:nvPicPr>
          <p:cNvPr id="7" name="Picture 4"/>
          <p:cNvPicPr/>
          <p:nvPr/>
        </p:nvPicPr>
        <p:blipFill>
          <a:blip r:embed="rId4">
            <a:extLst>
              <a:ext uri="{28A0092B-C50C-407E-A947-70E740481C1C}">
                <a14:useLocalDpi xmlns:a14="http://schemas.microsoft.com/office/drawing/2010/main" val="0"/>
              </a:ext>
            </a:extLst>
          </a:blip>
          <a:stretch>
            <a:fillRect/>
          </a:stretch>
        </p:blipFill>
        <p:spPr>
          <a:xfrm>
            <a:off x="2383301" y="4693247"/>
            <a:ext cx="2216790" cy="2001812"/>
          </a:xfrm>
          <a:prstGeom prst="rect">
            <a:avLst/>
          </a:prstGeom>
        </p:spPr>
      </p:pic>
      <p:pic>
        <p:nvPicPr>
          <p:cNvPr id="8" name="Picture 6"/>
          <p:cNvPicPr/>
          <p:nvPr/>
        </p:nvPicPr>
        <p:blipFill>
          <a:blip r:embed="rId5">
            <a:extLst>
              <a:ext uri="{28A0092B-C50C-407E-A947-70E740481C1C}">
                <a14:useLocalDpi xmlns:a14="http://schemas.microsoft.com/office/drawing/2010/main" val="0"/>
              </a:ext>
            </a:extLst>
          </a:blip>
          <a:stretch>
            <a:fillRect/>
          </a:stretch>
        </p:blipFill>
        <p:spPr>
          <a:xfrm>
            <a:off x="693242" y="2820320"/>
            <a:ext cx="2086402" cy="2176495"/>
          </a:xfrm>
          <a:prstGeom prst="rect">
            <a:avLst/>
          </a:prstGeom>
        </p:spPr>
      </p:pic>
    </p:spTree>
    <p:extLst>
      <p:ext uri="{BB962C8B-B14F-4D97-AF65-F5344CB8AC3E}">
        <p14:creationId xmlns:p14="http://schemas.microsoft.com/office/powerpoint/2010/main" val="967955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512" y="265175"/>
            <a:ext cx="8714232" cy="1224471"/>
          </a:xfrm>
        </p:spPr>
        <p:txBody>
          <a:bodyPr>
            <a:normAutofit fontScale="90000"/>
          </a:bodyPr>
          <a:lstStyle/>
          <a:p>
            <a:r>
              <a:rPr lang="nl-NL" sz="4400" dirty="0"/>
              <a:t>Situatie 5: </a:t>
            </a:r>
            <a:r>
              <a:rPr lang="nl-NL" b="1" dirty="0"/>
              <a:t>Nakijk-tijd</a:t>
            </a:r>
            <a:r>
              <a:rPr lang="nl-NL" dirty="0"/>
              <a:t/>
            </a:r>
            <a:br>
              <a:rPr lang="nl-NL" dirty="0"/>
            </a:br>
            <a:endParaRPr lang="nl-NL" sz="4400" dirty="0"/>
          </a:p>
        </p:txBody>
      </p:sp>
      <p:sp>
        <p:nvSpPr>
          <p:cNvPr id="3" name="Tijdelijke aanduiding voor tekst 2"/>
          <p:cNvSpPr>
            <a:spLocks noGrp="1"/>
          </p:cNvSpPr>
          <p:nvPr>
            <p:ph type="body" idx="1"/>
          </p:nvPr>
        </p:nvSpPr>
        <p:spPr>
          <a:xfrm>
            <a:off x="587312" y="1106425"/>
            <a:ext cx="8099488" cy="4416551"/>
          </a:xfrm>
        </p:spPr>
        <p:txBody>
          <a:bodyPr>
            <a:normAutofit/>
          </a:bodyPr>
          <a:lstStyle/>
          <a:p>
            <a:r>
              <a:rPr lang="nl-NL" dirty="0">
                <a:solidFill>
                  <a:srgbClr val="E36E9D"/>
                </a:solidFill>
              </a:rPr>
              <a:t>Er wordt veel geklaagd over de lange nakijk-tijd. Dat nakijken moet sneller! Wat is een goede oplossing</a:t>
            </a:r>
            <a:r>
              <a:rPr lang="nl-NL" dirty="0" smtClean="0">
                <a:solidFill>
                  <a:srgbClr val="E36E9D"/>
                </a:solidFill>
              </a:rPr>
              <a:t>? </a:t>
            </a:r>
          </a:p>
          <a:p>
            <a:endParaRPr lang="nl-NL" dirty="0" smtClean="0">
              <a:solidFill>
                <a:srgbClr val="E36E9D"/>
              </a:solidFill>
            </a:endParaRPr>
          </a:p>
          <a:p>
            <a:r>
              <a:rPr lang="nl-NL" dirty="0" smtClean="0">
                <a:solidFill>
                  <a:srgbClr val="FCB24C"/>
                </a:solidFill>
              </a:rPr>
              <a:t>Werkdruk van docenten mag niet toenemen, kwaliteit van toetsen moet gewaarborgd blijven, nakijken moet ook sneller???!??!?</a:t>
            </a:r>
          </a:p>
          <a:p>
            <a:endParaRPr lang="nl-NL" dirty="0">
              <a:solidFill>
                <a:srgbClr val="E36E9D"/>
              </a:solidFill>
            </a:endParaRPr>
          </a:p>
          <a:p>
            <a:r>
              <a:rPr lang="nl-NL" dirty="0" smtClean="0">
                <a:solidFill>
                  <a:srgbClr val="E36E9D"/>
                </a:solidFill>
              </a:rPr>
              <a:t>7 punten voor een </a:t>
            </a:r>
            <a:r>
              <a:rPr lang="nl-NL" dirty="0" smtClean="0"/>
              <a:t>echte</a:t>
            </a:r>
            <a:r>
              <a:rPr lang="nl-NL" dirty="0" smtClean="0">
                <a:solidFill>
                  <a:srgbClr val="E36E9D"/>
                </a:solidFill>
              </a:rPr>
              <a:t> oplossing die voldoet aan bovenstaande eis. </a:t>
            </a:r>
            <a:endParaRPr lang="nl-NL" dirty="0">
              <a:solidFill>
                <a:srgbClr val="E36E9D"/>
              </a:solidFill>
            </a:endParaRPr>
          </a:p>
        </p:txBody>
      </p:sp>
    </p:spTree>
    <p:extLst>
      <p:ext uri="{BB962C8B-B14F-4D97-AF65-F5344CB8AC3E}">
        <p14:creationId xmlns:p14="http://schemas.microsoft.com/office/powerpoint/2010/main" val="154099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840" y="1795601"/>
            <a:ext cx="5749480" cy="3831489"/>
          </a:xfrm>
          <a:prstGeom prst="rect">
            <a:avLst/>
          </a:prstGeom>
        </p:spPr>
      </p:pic>
      <p:sp>
        <p:nvSpPr>
          <p:cNvPr id="2" name="Titel 1"/>
          <p:cNvSpPr>
            <a:spLocks noGrp="1"/>
          </p:cNvSpPr>
          <p:nvPr>
            <p:ph type="title"/>
          </p:nvPr>
        </p:nvSpPr>
        <p:spPr>
          <a:xfrm>
            <a:off x="623888" y="320040"/>
            <a:ext cx="7886700" cy="968883"/>
          </a:xfrm>
        </p:spPr>
        <p:txBody>
          <a:bodyPr/>
          <a:lstStyle/>
          <a:p>
            <a:r>
              <a:rPr lang="nl-NL" dirty="0"/>
              <a:t>Discussie</a:t>
            </a:r>
          </a:p>
        </p:txBody>
      </p:sp>
      <p:sp>
        <p:nvSpPr>
          <p:cNvPr id="8" name="Wolkvormig bijschrift 7"/>
          <p:cNvSpPr/>
          <p:nvPr/>
        </p:nvSpPr>
        <p:spPr>
          <a:xfrm flipH="1">
            <a:off x="512064" y="1288923"/>
            <a:ext cx="3049334" cy="19202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OMG ff geen zin meer in deze discussie hoor</a:t>
            </a:r>
          </a:p>
        </p:txBody>
      </p:sp>
    </p:spTree>
    <p:extLst>
      <p:ext uri="{BB962C8B-B14F-4D97-AF65-F5344CB8AC3E}">
        <p14:creationId xmlns:p14="http://schemas.microsoft.com/office/powerpoint/2010/main" val="7747044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Puntentelling</a:t>
            </a:r>
          </a:p>
        </p:txBody>
      </p:sp>
      <p:sp>
        <p:nvSpPr>
          <p:cNvPr id="3" name="Tijdelijke aanduiding voor tekst 2"/>
          <p:cNvSpPr>
            <a:spLocks noGrp="1"/>
          </p:cNvSpPr>
          <p:nvPr>
            <p:ph type="body" sz="quarter" idx="1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95" y="1403156"/>
            <a:ext cx="7714409" cy="5454844"/>
          </a:xfrm>
          <a:prstGeom prst="rect">
            <a:avLst/>
          </a:prstGeom>
        </p:spPr>
      </p:pic>
    </p:spTree>
    <p:extLst>
      <p:ext uri="{BB962C8B-B14F-4D97-AF65-F5344CB8AC3E}">
        <p14:creationId xmlns:p14="http://schemas.microsoft.com/office/powerpoint/2010/main" val="37319307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9376" y="420624"/>
            <a:ext cx="6554152" cy="1096899"/>
          </a:xfrm>
        </p:spPr>
        <p:txBody>
          <a:bodyPr>
            <a:normAutofit/>
          </a:bodyPr>
          <a:lstStyle/>
          <a:p>
            <a:r>
              <a:rPr lang="nl-NL" dirty="0"/>
              <a:t>Nieuwe ronde </a:t>
            </a:r>
          </a:p>
        </p:txBody>
      </p:sp>
      <p:sp>
        <p:nvSpPr>
          <p:cNvPr id="3" name="Tijdelijke aanduiding voor tekst 2"/>
          <p:cNvSpPr>
            <a:spLocks noGrp="1"/>
          </p:cNvSpPr>
          <p:nvPr>
            <p:ph type="body" idx="1"/>
          </p:nvPr>
        </p:nvSpPr>
        <p:spPr>
          <a:xfrm>
            <a:off x="623888" y="1737361"/>
            <a:ext cx="7886700" cy="2825495"/>
          </a:xfrm>
        </p:spPr>
        <p:txBody>
          <a:bodyPr>
            <a:normAutofit/>
          </a:bodyPr>
          <a:lstStyle/>
          <a:p>
            <a:r>
              <a:rPr lang="nl-NL" dirty="0"/>
              <a:t>Elke groep wijst een nieuwe voorzitter aan</a:t>
            </a:r>
          </a:p>
        </p:txBody>
      </p:sp>
      <p:pic>
        <p:nvPicPr>
          <p:cNvPr id="5" name="Picture 1"/>
          <p:cNvPicPr/>
          <p:nvPr/>
        </p:nvPicPr>
        <p:blipFill>
          <a:blip r:embed="rId2">
            <a:extLst>
              <a:ext uri="{28A0092B-C50C-407E-A947-70E740481C1C}">
                <a14:useLocalDpi xmlns:a14="http://schemas.microsoft.com/office/drawing/2010/main" val="0"/>
              </a:ext>
            </a:extLst>
          </a:blip>
          <a:stretch>
            <a:fillRect/>
          </a:stretch>
        </p:blipFill>
        <p:spPr>
          <a:xfrm>
            <a:off x="6464730" y="4251961"/>
            <a:ext cx="2045858" cy="2443098"/>
          </a:xfrm>
          <a:prstGeom prst="rect">
            <a:avLst/>
          </a:prstGeom>
        </p:spPr>
      </p:pic>
      <p:pic>
        <p:nvPicPr>
          <p:cNvPr id="6" name="Picture 7"/>
          <p:cNvPicPr/>
          <p:nvPr/>
        </p:nvPicPr>
        <p:blipFill>
          <a:blip r:embed="rId3">
            <a:extLst>
              <a:ext uri="{28A0092B-C50C-407E-A947-70E740481C1C}">
                <a14:useLocalDpi xmlns:a14="http://schemas.microsoft.com/office/drawing/2010/main" val="0"/>
              </a:ext>
            </a:extLst>
          </a:blip>
          <a:stretch>
            <a:fillRect/>
          </a:stretch>
        </p:blipFill>
        <p:spPr>
          <a:xfrm>
            <a:off x="4264781" y="2882431"/>
            <a:ext cx="2269303" cy="2052271"/>
          </a:xfrm>
          <a:prstGeom prst="rect">
            <a:avLst/>
          </a:prstGeom>
        </p:spPr>
      </p:pic>
      <p:pic>
        <p:nvPicPr>
          <p:cNvPr id="7" name="Picture 4"/>
          <p:cNvPicPr/>
          <p:nvPr/>
        </p:nvPicPr>
        <p:blipFill>
          <a:blip r:embed="rId4">
            <a:extLst>
              <a:ext uri="{28A0092B-C50C-407E-A947-70E740481C1C}">
                <a14:useLocalDpi xmlns:a14="http://schemas.microsoft.com/office/drawing/2010/main" val="0"/>
              </a:ext>
            </a:extLst>
          </a:blip>
          <a:stretch>
            <a:fillRect/>
          </a:stretch>
        </p:blipFill>
        <p:spPr>
          <a:xfrm>
            <a:off x="2383301" y="4693247"/>
            <a:ext cx="2216790" cy="2001812"/>
          </a:xfrm>
          <a:prstGeom prst="rect">
            <a:avLst/>
          </a:prstGeom>
        </p:spPr>
      </p:pic>
      <p:pic>
        <p:nvPicPr>
          <p:cNvPr id="8" name="Picture 6"/>
          <p:cNvPicPr/>
          <p:nvPr/>
        </p:nvPicPr>
        <p:blipFill>
          <a:blip r:embed="rId5">
            <a:extLst>
              <a:ext uri="{28A0092B-C50C-407E-A947-70E740481C1C}">
                <a14:useLocalDpi xmlns:a14="http://schemas.microsoft.com/office/drawing/2010/main" val="0"/>
              </a:ext>
            </a:extLst>
          </a:blip>
          <a:stretch>
            <a:fillRect/>
          </a:stretch>
        </p:blipFill>
        <p:spPr>
          <a:xfrm>
            <a:off x="693242" y="2820320"/>
            <a:ext cx="2086402" cy="2176495"/>
          </a:xfrm>
          <a:prstGeom prst="rect">
            <a:avLst/>
          </a:prstGeom>
        </p:spPr>
      </p:pic>
    </p:spTree>
    <p:extLst>
      <p:ext uri="{BB962C8B-B14F-4D97-AF65-F5344CB8AC3E}">
        <p14:creationId xmlns:p14="http://schemas.microsoft.com/office/powerpoint/2010/main" val="27930228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512" y="265175"/>
            <a:ext cx="8714232" cy="1224471"/>
          </a:xfrm>
        </p:spPr>
        <p:txBody>
          <a:bodyPr>
            <a:normAutofit fontScale="90000"/>
          </a:bodyPr>
          <a:lstStyle/>
          <a:p>
            <a:r>
              <a:rPr lang="nl-NL" sz="4400" dirty="0"/>
              <a:t>Situatie 6: </a:t>
            </a:r>
            <a:r>
              <a:rPr lang="nl-NL" b="1" dirty="0"/>
              <a:t>druk </a:t>
            </a:r>
            <a:r>
              <a:rPr lang="nl-NL" b="1" dirty="0" err="1"/>
              <a:t>druk</a:t>
            </a:r>
            <a:r>
              <a:rPr lang="nl-NL" b="1" dirty="0"/>
              <a:t> </a:t>
            </a:r>
            <a:r>
              <a:rPr lang="nl-NL" b="1" dirty="0" err="1"/>
              <a:t>druk</a:t>
            </a:r>
            <a:r>
              <a:rPr lang="nl-NL" dirty="0"/>
              <a:t/>
            </a:r>
            <a:br>
              <a:rPr lang="nl-NL" dirty="0"/>
            </a:br>
            <a:endParaRPr lang="nl-NL" sz="4400" dirty="0"/>
          </a:p>
        </p:txBody>
      </p:sp>
      <p:sp>
        <p:nvSpPr>
          <p:cNvPr id="3" name="Tijdelijke aanduiding voor tekst 2"/>
          <p:cNvSpPr>
            <a:spLocks noGrp="1"/>
          </p:cNvSpPr>
          <p:nvPr>
            <p:ph type="body" idx="1"/>
          </p:nvPr>
        </p:nvSpPr>
        <p:spPr>
          <a:xfrm>
            <a:off x="587312" y="1106425"/>
            <a:ext cx="8017192" cy="5623560"/>
          </a:xfrm>
        </p:spPr>
        <p:txBody>
          <a:bodyPr>
            <a:normAutofit/>
          </a:bodyPr>
          <a:lstStyle/>
          <a:p>
            <a:r>
              <a:rPr lang="nl-NL" dirty="0">
                <a:solidFill>
                  <a:srgbClr val="E36E9D"/>
                </a:solidFill>
              </a:rPr>
              <a:t>Het schoolgebouw is te klein geworden. Een nieuw schoolgebouw gaat gebouwd worden, maar hoe lossen jullie dit in de tussentijd </a:t>
            </a:r>
            <a:r>
              <a:rPr lang="nl-NL" dirty="0" smtClean="0">
                <a:solidFill>
                  <a:srgbClr val="E36E9D"/>
                </a:solidFill>
              </a:rPr>
              <a:t>op?</a:t>
            </a:r>
          </a:p>
          <a:p>
            <a:r>
              <a:rPr lang="nl-NL" dirty="0" smtClean="0">
                <a:solidFill>
                  <a:srgbClr val="E36E9D"/>
                </a:solidFill>
              </a:rPr>
              <a:t>Punten verschillen per uitkomst.</a:t>
            </a:r>
          </a:p>
          <a:p>
            <a:endParaRPr lang="nl-NL" dirty="0">
              <a:solidFill>
                <a:srgbClr val="E36E9D"/>
              </a:solidFill>
            </a:endParaRPr>
          </a:p>
          <a:p>
            <a:r>
              <a:rPr lang="nl-NL" dirty="0"/>
              <a:t> </a:t>
            </a:r>
            <a:r>
              <a:rPr lang="nl-NL" dirty="0">
                <a:solidFill>
                  <a:srgbClr val="69BF80"/>
                </a:solidFill>
              </a:rPr>
              <a:t>A. Er wordt een extra locatie gehuurd. Deze is dan wel een kwartiertje fietsen van de school.</a:t>
            </a:r>
          </a:p>
          <a:p>
            <a:r>
              <a:rPr lang="nl-NL" dirty="0">
                <a:solidFill>
                  <a:srgbClr val="69BF80"/>
                </a:solidFill>
              </a:rPr>
              <a:t>B. Er wordt alleen nog buiten gegymd en van het gymlokaal worden twee extra lokalen gemaakt. </a:t>
            </a:r>
          </a:p>
          <a:p>
            <a:r>
              <a:rPr lang="nl-NL" dirty="0">
                <a:solidFill>
                  <a:srgbClr val="69BF80"/>
                </a:solidFill>
              </a:rPr>
              <a:t>C. Er wordt een grote verwarmde tent op het schoolplein geplaatst, hier kan zowel pauze worden gehouden als les worden gegeven.</a:t>
            </a:r>
          </a:p>
          <a:p>
            <a:endParaRPr lang="nl-NL" dirty="0"/>
          </a:p>
        </p:txBody>
      </p:sp>
    </p:spTree>
    <p:extLst>
      <p:ext uri="{BB962C8B-B14F-4D97-AF65-F5344CB8AC3E}">
        <p14:creationId xmlns:p14="http://schemas.microsoft.com/office/powerpoint/2010/main" val="28188530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320040"/>
            <a:ext cx="7886700" cy="968883"/>
          </a:xfrm>
        </p:spPr>
        <p:txBody>
          <a:bodyPr>
            <a:normAutofit/>
          </a:bodyPr>
          <a:lstStyle/>
          <a:p>
            <a:r>
              <a:rPr lang="nl-NL" dirty="0"/>
              <a:t>Discussie </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60" y="1438403"/>
            <a:ext cx="5973128" cy="3974845"/>
          </a:xfrm>
          <a:prstGeom prst="rect">
            <a:avLst/>
          </a:prstGeom>
        </p:spPr>
      </p:pic>
    </p:spTree>
    <p:extLst>
      <p:ext uri="{BB962C8B-B14F-4D97-AF65-F5344CB8AC3E}">
        <p14:creationId xmlns:p14="http://schemas.microsoft.com/office/powerpoint/2010/main" val="31281192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966710" cy="695578"/>
          </a:xfrm>
        </p:spPr>
        <p:txBody>
          <a:bodyPr>
            <a:noAutofit/>
          </a:bodyPr>
          <a:lstStyle/>
          <a:p>
            <a:pPr lvl="0"/>
            <a:r>
              <a:rPr lang="nl-NL" sz="3600" dirty="0"/>
              <a:t>a. Een extra locatie zorgt voor:</a:t>
            </a:r>
          </a:p>
        </p:txBody>
      </p:sp>
      <p:sp>
        <p:nvSpPr>
          <p:cNvPr id="3" name="Tijdelijke aanduiding voor tekst 2"/>
          <p:cNvSpPr>
            <a:spLocks noGrp="1"/>
          </p:cNvSpPr>
          <p:nvPr>
            <p:ph type="body" sz="quarter" idx="11"/>
          </p:nvPr>
        </p:nvSpPr>
        <p:spPr>
          <a:xfrm>
            <a:off x="473202" y="1298448"/>
            <a:ext cx="7966710" cy="4930521"/>
          </a:xfrm>
        </p:spPr>
        <p:txBody>
          <a:bodyPr>
            <a:normAutofit fontScale="92500" lnSpcReduction="10000"/>
          </a:bodyPr>
          <a:lstStyle/>
          <a:p>
            <a:pPr lvl="0"/>
            <a:r>
              <a:rPr lang="nl-NL" dirty="0"/>
              <a:t>De leerlingen zijn niet blij met deze regel. Zij moeten nu hun pauze opofferen om naar de andere locatie te fietsen. -1</a:t>
            </a:r>
          </a:p>
          <a:p>
            <a:pPr lvl="0"/>
            <a:r>
              <a:rPr lang="nl-NL" dirty="0"/>
              <a:t>De leraren zijn ontzettend blij met de nieuwe ruimte, wel blijkt kort overleg met collega’s die op de andere locatie zitten wat moeilijker. +2</a:t>
            </a:r>
          </a:p>
          <a:p>
            <a:pPr lvl="0"/>
            <a:r>
              <a:rPr lang="nl-NL" dirty="0"/>
              <a:t>De ouders vinden dit een heel geslaagde oplossing. Zij denken juist dat het goed is dat hun kinderen tussen hun lessen door een stukje mogen fietsen. +2</a:t>
            </a:r>
          </a:p>
          <a:p>
            <a:pPr lvl="0"/>
            <a:r>
              <a:rPr lang="nl-NL" dirty="0"/>
              <a:t>Voor de directie blijkt deze oplossing niet zo gunstig, want de nieuwe locatie brengt erg veel kosten met zich mee. -1</a:t>
            </a:r>
          </a:p>
        </p:txBody>
      </p:sp>
    </p:spTree>
    <p:extLst>
      <p:ext uri="{BB962C8B-B14F-4D97-AF65-F5344CB8AC3E}">
        <p14:creationId xmlns:p14="http://schemas.microsoft.com/office/powerpoint/2010/main" val="18926559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 Het gymlokaal veranderen naar lokalen zorgt voor:</a:t>
            </a:r>
            <a:br>
              <a:rPr lang="nl-NL" dirty="0"/>
            </a:br>
            <a:r>
              <a:rPr lang="nl-NL" dirty="0"/>
              <a:t>  </a:t>
            </a:r>
          </a:p>
        </p:txBody>
      </p:sp>
      <p:sp>
        <p:nvSpPr>
          <p:cNvPr id="3" name="Tijdelijke aanduiding voor tekst 2"/>
          <p:cNvSpPr>
            <a:spLocks noGrp="1"/>
          </p:cNvSpPr>
          <p:nvPr>
            <p:ph type="body" sz="quarter" idx="11"/>
          </p:nvPr>
        </p:nvSpPr>
        <p:spPr>
          <a:xfrm>
            <a:off x="628650" y="1453896"/>
            <a:ext cx="7886700" cy="5340096"/>
          </a:xfrm>
        </p:spPr>
        <p:txBody>
          <a:bodyPr>
            <a:normAutofit fontScale="92500" lnSpcReduction="20000"/>
          </a:bodyPr>
          <a:lstStyle/>
          <a:p>
            <a:pPr lvl="0"/>
            <a:r>
              <a:rPr lang="nl-NL" dirty="0"/>
              <a:t>De leerlingen vinden dit maar niks, straks staan zij tijdens hun gymlessen in de kou. -1</a:t>
            </a:r>
          </a:p>
          <a:p>
            <a:pPr lvl="0"/>
            <a:r>
              <a:rPr lang="nl-NL" dirty="0"/>
              <a:t>Hoewel de meeste leraren dit best een goede oplossing vinden, willen zij hun collega, de gymleraar, niet laten vallen. Zij vinden het oneerlijk dat hij nu zijn lokaal kwijt is. +1</a:t>
            </a:r>
          </a:p>
          <a:p>
            <a:pPr lvl="0"/>
            <a:r>
              <a:rPr lang="nl-NL" dirty="0"/>
              <a:t>De ouders vinden dit geen slecht idee. Buiten sporten is gezond, en mocht het een beetje regenen dan worden kinderen daar alleen maar hard van. +2</a:t>
            </a:r>
          </a:p>
          <a:p>
            <a:pPr lvl="0"/>
            <a:r>
              <a:rPr lang="nl-NL" dirty="0"/>
              <a:t>De directie vindt dit tijdelijk een goede oplossing, gym kan immers prima buiten worden gegeven, maar zij vinden het natuurlijk wel vervelend dat de leraren nu niet tevreden zijn. +1</a:t>
            </a:r>
          </a:p>
          <a:p>
            <a:endParaRPr lang="nl-NL" dirty="0"/>
          </a:p>
        </p:txBody>
      </p:sp>
    </p:spTree>
    <p:extLst>
      <p:ext uri="{BB962C8B-B14F-4D97-AF65-F5344CB8AC3E}">
        <p14:creationId xmlns:p14="http://schemas.microsoft.com/office/powerpoint/2010/main" val="23014991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067294" cy="1902586"/>
          </a:xfrm>
        </p:spPr>
        <p:txBody>
          <a:bodyPr>
            <a:normAutofit fontScale="90000"/>
          </a:bodyPr>
          <a:lstStyle/>
          <a:p>
            <a:r>
              <a:rPr lang="nl-NL" sz="4000" dirty="0"/>
              <a:t>c. Een verwarmde tent op het schoolplein zorgt voor:</a:t>
            </a:r>
            <a:br>
              <a:rPr lang="nl-NL" sz="4000" dirty="0"/>
            </a:br>
            <a:r>
              <a:rPr lang="nl-NL" dirty="0"/>
              <a:t/>
            </a:r>
            <a:br>
              <a:rPr lang="nl-NL" dirty="0"/>
            </a:br>
            <a:r>
              <a:rPr lang="nl-NL" dirty="0"/>
              <a:t> </a:t>
            </a:r>
          </a:p>
        </p:txBody>
      </p:sp>
      <p:sp>
        <p:nvSpPr>
          <p:cNvPr id="3" name="Tijdelijke aanduiding voor tekst 2"/>
          <p:cNvSpPr>
            <a:spLocks noGrp="1"/>
          </p:cNvSpPr>
          <p:nvPr>
            <p:ph type="body" sz="quarter" idx="11"/>
          </p:nvPr>
        </p:nvSpPr>
        <p:spPr>
          <a:xfrm>
            <a:off x="628650" y="1490472"/>
            <a:ext cx="7886700" cy="5047488"/>
          </a:xfrm>
        </p:spPr>
        <p:txBody>
          <a:bodyPr>
            <a:normAutofit lnSpcReduction="10000"/>
          </a:bodyPr>
          <a:lstStyle/>
          <a:p>
            <a:pPr lvl="0"/>
            <a:r>
              <a:rPr lang="nl-NL" dirty="0"/>
              <a:t>De leerlingen vinden dit een toffe oplossing, weer eens wat anders om les in een tent te hebben. +2</a:t>
            </a:r>
          </a:p>
          <a:p>
            <a:pPr lvl="0"/>
            <a:r>
              <a:rPr lang="nl-NL" dirty="0"/>
              <a:t>De leraren vinden een tent maar niks, zij missen hun digibord. -1</a:t>
            </a:r>
          </a:p>
          <a:p>
            <a:pPr lvl="0"/>
            <a:r>
              <a:rPr lang="nl-NL" dirty="0"/>
              <a:t>Zolang de tent maar helemaal veilig is, vinden de ouders dit voor tijdelijk een prima oplossing. +2</a:t>
            </a:r>
          </a:p>
          <a:p>
            <a:pPr lvl="0"/>
            <a:r>
              <a:rPr lang="nl-NL" dirty="0"/>
              <a:t>De directie vindt dat dit voor de naam van de school wel heel slecht staat. Een betonnen gebouw is toch wel het minste wat je je leerlingen moet kunnen bieden. -1 </a:t>
            </a:r>
          </a:p>
        </p:txBody>
      </p:sp>
    </p:spTree>
    <p:extLst>
      <p:ext uri="{BB962C8B-B14F-4D97-AF65-F5344CB8AC3E}">
        <p14:creationId xmlns:p14="http://schemas.microsoft.com/office/powerpoint/2010/main" val="3818649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a:xfrm>
            <a:off x="628650" y="1828800"/>
            <a:ext cx="7886700" cy="3392424"/>
          </a:xfrm>
        </p:spPr>
        <p:txBody>
          <a:bodyPr>
            <a:normAutofit/>
          </a:bodyPr>
          <a:lstStyle/>
          <a:p>
            <a:r>
              <a:rPr lang="nl-NL" dirty="0" smtClean="0"/>
              <a:t>Twee groepen: </a:t>
            </a:r>
            <a:r>
              <a:rPr lang="nl-NL" dirty="0" smtClean="0">
                <a:solidFill>
                  <a:srgbClr val="00549B"/>
                </a:solidFill>
              </a:rPr>
              <a:t>basistraining</a:t>
            </a:r>
            <a:r>
              <a:rPr lang="nl-NL" dirty="0" smtClean="0"/>
              <a:t> en Medezeggenschap voor </a:t>
            </a:r>
            <a:r>
              <a:rPr lang="nl-NL" dirty="0" smtClean="0">
                <a:solidFill>
                  <a:srgbClr val="00549B"/>
                </a:solidFill>
              </a:rPr>
              <a:t>gevorderden</a:t>
            </a:r>
            <a:endParaRPr lang="nl-NL" dirty="0" smtClean="0"/>
          </a:p>
          <a:p>
            <a:r>
              <a:rPr lang="nl-NL" dirty="0" smtClean="0">
                <a:solidFill>
                  <a:srgbClr val="00549B"/>
                </a:solidFill>
              </a:rPr>
              <a:t>Samenwerken</a:t>
            </a:r>
            <a:r>
              <a:rPr lang="nl-NL" dirty="0" smtClean="0"/>
              <a:t> in groepen</a:t>
            </a:r>
          </a:p>
          <a:p>
            <a:r>
              <a:rPr lang="nl-NL" dirty="0" smtClean="0"/>
              <a:t>‘De beste school van </a:t>
            </a:r>
            <a:r>
              <a:rPr lang="nl-NL" dirty="0" smtClean="0">
                <a:solidFill>
                  <a:srgbClr val="00549B"/>
                </a:solidFill>
              </a:rPr>
              <a:t>Nederland</a:t>
            </a:r>
            <a:r>
              <a:rPr lang="nl-NL" dirty="0" smtClean="0"/>
              <a:t>’</a:t>
            </a:r>
          </a:p>
          <a:p>
            <a:r>
              <a:rPr lang="nl-NL" dirty="0" smtClean="0"/>
              <a:t>Wat is het </a:t>
            </a:r>
            <a:r>
              <a:rPr lang="nl-NL" dirty="0" smtClean="0">
                <a:solidFill>
                  <a:srgbClr val="00549B"/>
                </a:solidFill>
              </a:rPr>
              <a:t>LAKS</a:t>
            </a:r>
            <a:r>
              <a:rPr lang="nl-NL" dirty="0" smtClean="0"/>
              <a:t>?</a:t>
            </a:r>
          </a:p>
          <a:p>
            <a:r>
              <a:rPr lang="nl-NL" dirty="0" smtClean="0"/>
              <a:t>Debat en </a:t>
            </a:r>
            <a:r>
              <a:rPr lang="nl-NL" dirty="0" smtClean="0">
                <a:solidFill>
                  <a:srgbClr val="00549B"/>
                </a:solidFill>
              </a:rPr>
              <a:t>frisdrankborrel</a:t>
            </a:r>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3613426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Puntentelling</a:t>
            </a:r>
          </a:p>
        </p:txBody>
      </p:sp>
      <p:sp>
        <p:nvSpPr>
          <p:cNvPr id="3" name="Tijdelijke aanduiding voor tekst 2"/>
          <p:cNvSpPr>
            <a:spLocks noGrp="1"/>
          </p:cNvSpPr>
          <p:nvPr>
            <p:ph type="body" sz="quarter" idx="11"/>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95" y="1403156"/>
            <a:ext cx="7714409" cy="5454844"/>
          </a:xfrm>
          <a:prstGeom prst="rect">
            <a:avLst/>
          </a:prstGeom>
        </p:spPr>
      </p:pic>
    </p:spTree>
    <p:extLst>
      <p:ext uri="{BB962C8B-B14F-4D97-AF65-F5344CB8AC3E}">
        <p14:creationId xmlns:p14="http://schemas.microsoft.com/office/powerpoint/2010/main" val="32085500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a:t>Dank voor </a:t>
            </a:r>
            <a:r>
              <a:rPr lang="nl-NL" dirty="0">
                <a:solidFill>
                  <a:srgbClr val="69BF80"/>
                </a:solidFill>
              </a:rPr>
              <a:t>jullie</a:t>
            </a:r>
            <a:r>
              <a:rPr lang="nl-NL" dirty="0"/>
              <a:t> </a:t>
            </a:r>
            <a:r>
              <a:rPr lang="nl-NL" dirty="0" smtClean="0"/>
              <a:t>hulp!</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758531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LAKS?	</a:t>
            </a:r>
            <a:endParaRPr lang="nl-NL" dirty="0"/>
          </a:p>
        </p:txBody>
      </p:sp>
      <p:sp>
        <p:nvSpPr>
          <p:cNvPr id="3" name="Tijdelijke aanduiding voor tekst 2"/>
          <p:cNvSpPr>
            <a:spLocks noGrp="1"/>
          </p:cNvSpPr>
          <p:nvPr>
            <p:ph type="body" sz="quarter" idx="11"/>
          </p:nvPr>
        </p:nvSpPr>
        <p:spPr>
          <a:xfrm>
            <a:off x="628650" y="1828800"/>
            <a:ext cx="7886700" cy="3483864"/>
          </a:xfrm>
        </p:spPr>
        <p:txBody>
          <a:bodyPr/>
          <a:lstStyle/>
          <a:p>
            <a:r>
              <a:rPr lang="nl-NL" dirty="0" smtClean="0"/>
              <a:t>LAKS = Landelijk </a:t>
            </a:r>
            <a:r>
              <a:rPr lang="nl-NL" dirty="0">
                <a:solidFill>
                  <a:srgbClr val="00549B"/>
                </a:solidFill>
              </a:rPr>
              <a:t>A</a:t>
            </a:r>
            <a:r>
              <a:rPr lang="nl-NL" dirty="0" smtClean="0">
                <a:solidFill>
                  <a:srgbClr val="00549B"/>
                </a:solidFill>
              </a:rPr>
              <a:t>ktie</a:t>
            </a:r>
            <a:r>
              <a:rPr lang="nl-NL" dirty="0" smtClean="0"/>
              <a:t> </a:t>
            </a:r>
            <a:r>
              <a:rPr lang="nl-NL" dirty="0" err="1"/>
              <a:t>K</a:t>
            </a:r>
            <a:r>
              <a:rPr lang="nl-NL" dirty="0" err="1" smtClean="0"/>
              <a:t>omitee</a:t>
            </a:r>
            <a:r>
              <a:rPr lang="nl-NL" dirty="0" smtClean="0"/>
              <a:t> </a:t>
            </a:r>
            <a:r>
              <a:rPr lang="nl-NL" dirty="0"/>
              <a:t>S</a:t>
            </a:r>
            <a:r>
              <a:rPr lang="nl-NL" dirty="0" smtClean="0"/>
              <a:t>cholieren</a:t>
            </a:r>
          </a:p>
          <a:p>
            <a:r>
              <a:rPr lang="nl-NL" dirty="0" smtClean="0">
                <a:solidFill>
                  <a:srgbClr val="00549B"/>
                </a:solidFill>
              </a:rPr>
              <a:t>Landelijke</a:t>
            </a:r>
            <a:r>
              <a:rPr lang="nl-NL" dirty="0" smtClean="0"/>
              <a:t> leerlingenraad </a:t>
            </a:r>
          </a:p>
          <a:p>
            <a:r>
              <a:rPr lang="nl-NL" dirty="0" smtClean="0"/>
              <a:t>Van de </a:t>
            </a:r>
            <a:r>
              <a:rPr lang="nl-NL" dirty="0" smtClean="0">
                <a:solidFill>
                  <a:srgbClr val="00549B"/>
                </a:solidFill>
              </a:rPr>
              <a:t>kantine</a:t>
            </a:r>
            <a:r>
              <a:rPr lang="nl-NL" dirty="0" smtClean="0"/>
              <a:t> tot </a:t>
            </a:r>
            <a:r>
              <a:rPr lang="nl-NL" dirty="0" smtClean="0">
                <a:solidFill>
                  <a:srgbClr val="00549B"/>
                </a:solidFill>
              </a:rPr>
              <a:t>Den Haag</a:t>
            </a:r>
          </a:p>
          <a:p>
            <a:r>
              <a:rPr lang="nl-NL" dirty="0"/>
              <a:t>Een </a:t>
            </a:r>
            <a:r>
              <a:rPr lang="nl-NL" dirty="0" smtClean="0">
                <a:solidFill>
                  <a:srgbClr val="00549B"/>
                </a:solidFill>
              </a:rPr>
              <a:t>vereniging</a:t>
            </a:r>
            <a:r>
              <a:rPr lang="nl-NL" dirty="0" smtClean="0"/>
              <a:t> &amp; </a:t>
            </a:r>
            <a:r>
              <a:rPr lang="nl-NL" dirty="0"/>
              <a:t>LLR = lid</a:t>
            </a:r>
          </a:p>
          <a:p>
            <a:r>
              <a:rPr lang="nl-NL" dirty="0"/>
              <a:t>De </a:t>
            </a:r>
            <a:r>
              <a:rPr lang="nl-NL" dirty="0" smtClean="0">
                <a:solidFill>
                  <a:srgbClr val="00549B"/>
                </a:solidFill>
              </a:rPr>
              <a:t>ALV</a:t>
            </a:r>
            <a:endParaRPr lang="nl-NL" dirty="0">
              <a:solidFill>
                <a:srgbClr val="00549B"/>
              </a:solidFill>
            </a:endParaRPr>
          </a:p>
          <a:p>
            <a:endParaRPr lang="nl-NL" dirty="0" smtClean="0"/>
          </a:p>
          <a:p>
            <a:endParaRPr lang="nl-NL" dirty="0"/>
          </a:p>
        </p:txBody>
      </p:sp>
    </p:spTree>
    <p:extLst>
      <p:ext uri="{BB962C8B-B14F-4D97-AF65-F5344CB8AC3E}">
        <p14:creationId xmlns:p14="http://schemas.microsoft.com/office/powerpoint/2010/main" val="14210929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LAKS-bestuur</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 y="1420090"/>
            <a:ext cx="7572895" cy="5048597"/>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184" y="1690689"/>
            <a:ext cx="6199632" cy="4649724"/>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a:bodyPr>
          <a:lstStyle/>
          <a:p>
            <a:r>
              <a:rPr lang="nl-NL" sz="3300" dirty="0" smtClean="0"/>
              <a:t>Algemene </a:t>
            </a:r>
            <a:r>
              <a:rPr lang="nl-NL" sz="3300" dirty="0" smtClean="0">
                <a:solidFill>
                  <a:srgbClr val="00549B"/>
                </a:solidFill>
              </a:rPr>
              <a:t>ledenvergadering</a:t>
            </a:r>
            <a:r>
              <a:rPr lang="nl-NL" sz="3300" dirty="0" smtClean="0"/>
              <a:t> (de vereniging)</a:t>
            </a:r>
          </a:p>
          <a:p>
            <a:r>
              <a:rPr lang="nl-NL" sz="3300" dirty="0" smtClean="0">
                <a:solidFill>
                  <a:srgbClr val="00549B"/>
                </a:solidFill>
              </a:rPr>
              <a:t>Pizza</a:t>
            </a:r>
            <a:r>
              <a:rPr lang="nl-NL" sz="3300" dirty="0" smtClean="0"/>
              <a:t> Panel		</a:t>
            </a:r>
          </a:p>
          <a:p>
            <a:r>
              <a:rPr lang="nl-NL" sz="3300" dirty="0" smtClean="0"/>
              <a:t>Zelf in het </a:t>
            </a:r>
            <a:r>
              <a:rPr lang="nl-NL" sz="3300" dirty="0" smtClean="0">
                <a:solidFill>
                  <a:srgbClr val="00549B"/>
                </a:solidFill>
              </a:rPr>
              <a:t>bestuur</a:t>
            </a:r>
            <a:r>
              <a:rPr lang="nl-NL" sz="3300" dirty="0" smtClean="0"/>
              <a:t>? 	(CV building en plezier maken!)</a:t>
            </a:r>
            <a:endParaRPr lang="nl-NL" dirty="0"/>
          </a:p>
        </p:txBody>
      </p:sp>
    </p:spTree>
    <p:extLst>
      <p:ext uri="{BB962C8B-B14F-4D97-AF65-F5344CB8AC3E}">
        <p14:creationId xmlns:p14="http://schemas.microsoft.com/office/powerpoint/2010/main" val="2710127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1"/>
          <p:cNvSpPr txBox="1">
            <a:spLocks/>
          </p:cNvSpPr>
          <p:nvPr/>
        </p:nvSpPr>
        <p:spPr>
          <a:xfrm>
            <a:off x="1182484" y="4311829"/>
            <a:ext cx="6612776" cy="18553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4400" dirty="0" smtClean="0"/>
              <a:t>Medezeggenschap</a:t>
            </a:r>
            <a:endParaRPr lang="nl-NL" sz="4400"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7847" y="64009"/>
            <a:ext cx="5442051" cy="4023360"/>
          </a:xfrm>
          <a:prstGeom prst="rect">
            <a:avLst/>
          </a:prstGeom>
        </p:spPr>
      </p:pic>
    </p:spTree>
    <p:extLst>
      <p:ext uri="{BB962C8B-B14F-4D97-AF65-F5344CB8AC3E}">
        <p14:creationId xmlns:p14="http://schemas.microsoft.com/office/powerpoint/2010/main" val="1878600153"/>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1418</TotalTime>
  <Words>2767</Words>
  <Application>Microsoft Office PowerPoint</Application>
  <PresentationFormat>Diavoorstelling (4:3)</PresentationFormat>
  <Paragraphs>332</Paragraphs>
  <Slides>88</Slides>
  <Notes>8</Notes>
  <HiddenSlides>0</HiddenSlides>
  <MMClips>1</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88</vt:i4>
      </vt:variant>
    </vt:vector>
  </HeadingPairs>
  <TitlesOfParts>
    <vt:vector size="99" baseType="lpstr">
      <vt:lpstr>Gotham Bold</vt:lpstr>
      <vt:lpstr>Roboto</vt:lpstr>
      <vt:lpstr>Gotham Black</vt:lpstr>
      <vt:lpstr>Arial</vt:lpstr>
      <vt:lpstr>Gill Sans MT</vt:lpstr>
      <vt:lpstr>Wingdings</vt:lpstr>
      <vt:lpstr>Calibri</vt:lpstr>
      <vt:lpstr>Franklin Gothic Demi</vt:lpstr>
      <vt:lpstr>Titel met tekst</vt:lpstr>
      <vt:lpstr>Nieuw onderdeel</vt:lpstr>
      <vt:lpstr>Titel met tekst kleurrijk</vt:lpstr>
      <vt:lpstr>PowerPoint-presentatie</vt:lpstr>
      <vt:lpstr>PowerPoint-presentatie</vt:lpstr>
      <vt:lpstr>Handjes schudden! </vt:lpstr>
      <vt:lpstr>vandaag…</vt:lpstr>
      <vt:lpstr>PowerPoint-presentatie</vt:lpstr>
      <vt:lpstr>PowerPoint-presentatie</vt:lpstr>
      <vt:lpstr>Maar eerst: even spelletje spelen </vt:lpstr>
      <vt:lpstr>Wat we vandaag gaan doen:   </vt:lpstr>
      <vt:lpstr>PowerPoint-presentatie</vt:lpstr>
      <vt:lpstr>Geld tekort?</vt:lpstr>
      <vt:lpstr>Uitleg over betaling in de MR</vt:lpstr>
      <vt:lpstr>Medezeggenschap</vt:lpstr>
      <vt:lpstr>Meerjarenvisie LAKS</vt:lpstr>
      <vt:lpstr>Wet Medezeggenschap op Scholen (sinds 1 januari 2007) </vt:lpstr>
      <vt:lpstr>Een paar algemene regels </vt:lpstr>
      <vt:lpstr>PowerPoint-presentatie</vt:lpstr>
      <vt:lpstr>  50% docenten en personeel 25% ouders 25% leerlingen </vt:lpstr>
      <vt:lpstr>Taken van de MR</vt:lpstr>
      <vt:lpstr>Bevoegdheden van de MR</vt:lpstr>
      <vt:lpstr>Informatierecht</vt:lpstr>
      <vt:lpstr>Lijst voor informatie recht: </vt:lpstr>
      <vt:lpstr>Adviesrecht </vt:lpstr>
      <vt:lpstr>Initiatiefrecht</vt:lpstr>
      <vt:lpstr>Instemmingsrecht</vt:lpstr>
      <vt:lpstr>Leerlingen stemmen in met: </vt:lpstr>
      <vt:lpstr>Samen met de ouders: </vt:lpstr>
      <vt:lpstr>Medezeggenschapsstatuut </vt:lpstr>
      <vt:lpstr>Ouderbijdrage: Hoeveel geld mag ‘t kosten? Ipad ja of nee? </vt:lpstr>
      <vt:lpstr>Hoe pak je dit aan? </vt:lpstr>
      <vt:lpstr>Art. 27: vaststelling schoolkosten</vt:lpstr>
      <vt:lpstr>Mogen ouders pushmeldingen krijgen van Magister? </vt:lpstr>
      <vt:lpstr>Wat vinden de scholieren ?  </vt:lpstr>
      <vt:lpstr>Strafregels?  </vt:lpstr>
      <vt:lpstr>Welke is belangrijk op jouw school?  </vt:lpstr>
      <vt:lpstr>Concrete TIPS en TO DO’s Vergaderen</vt:lpstr>
      <vt:lpstr>Concrete TIPS en TO DO’s  Praten mét en namens je achterban</vt:lpstr>
      <vt:lpstr>Concrete TIPS en TO DO’s Goede begeleiding</vt:lpstr>
      <vt:lpstr>Concrete TIPS en TO DO’s Hulp zoeken</vt:lpstr>
      <vt:lpstr>Concrete TIPS en TO DO’s Educatie </vt:lpstr>
      <vt:lpstr>Pauze!</vt:lpstr>
      <vt:lpstr>Samenwerken</vt:lpstr>
      <vt:lpstr>De Marshmallow Challenge!</vt:lpstr>
      <vt:lpstr>PowerPoint-presentatie</vt:lpstr>
      <vt:lpstr>PowerPoint-presentatie</vt:lpstr>
      <vt:lpstr>PowerPoint-presentatie</vt:lpstr>
      <vt:lpstr>spelregels</vt:lpstr>
      <vt:lpstr>4 Groepjes maken</vt:lpstr>
      <vt:lpstr>LEERLINGEN </vt:lpstr>
      <vt:lpstr>LERAREN </vt:lpstr>
      <vt:lpstr>Ouders</vt:lpstr>
      <vt:lpstr>Directie</vt:lpstr>
      <vt:lpstr>Overleggen Wie is deze ronde de voorzitter van de groep?  </vt:lpstr>
      <vt:lpstr>Situatie 1: Kantine</vt:lpstr>
      <vt:lpstr>Discussie</vt:lpstr>
      <vt:lpstr>Puntentelling</vt:lpstr>
      <vt:lpstr>Nieuwe ronde </vt:lpstr>
      <vt:lpstr>Situatie 2. Cyberpesten  </vt:lpstr>
      <vt:lpstr>Discussie</vt:lpstr>
      <vt:lpstr>Puntentelling</vt:lpstr>
      <vt:lpstr>Situatie 3: Leerlingenraad </vt:lpstr>
      <vt:lpstr>Discussie</vt:lpstr>
      <vt:lpstr>Puntentelling</vt:lpstr>
      <vt:lpstr>Nieuwe ronde </vt:lpstr>
      <vt:lpstr>Situatie 4: Roosters </vt:lpstr>
      <vt:lpstr>Discussie</vt:lpstr>
      <vt:lpstr>a. Met meer dan twee tussenuren naar huis zorgt voor:</vt:lpstr>
      <vt:lpstr>b. Betere studieplekken zorgt voor:   </vt:lpstr>
      <vt:lpstr>c. Langere lesdagen zorgt voor:   </vt:lpstr>
      <vt:lpstr>Puntentelling</vt:lpstr>
      <vt:lpstr>Nieuwe ronde </vt:lpstr>
      <vt:lpstr>Situatie 5: Nakijk-tijd </vt:lpstr>
      <vt:lpstr>Discussie</vt:lpstr>
      <vt:lpstr>Puntentelling</vt:lpstr>
      <vt:lpstr>Nieuwe ronde </vt:lpstr>
      <vt:lpstr>Situatie 6: druk druk druk </vt:lpstr>
      <vt:lpstr>Discussie </vt:lpstr>
      <vt:lpstr>a. Een extra locatie zorgt voor:</vt:lpstr>
      <vt:lpstr>b. Het gymlokaal veranderen naar lokalen zorgt voor:   </vt:lpstr>
      <vt:lpstr>c. Een verwarmde tent op het schoolplein zorgt voor:   </vt:lpstr>
      <vt:lpstr>Puntentelling</vt:lpstr>
      <vt:lpstr>Dank voor jullie hulp!</vt:lpstr>
      <vt:lpstr>Wat is het LAKS? </vt:lpstr>
      <vt:lpstr>LAKS-bestuur</vt:lpstr>
      <vt:lpstr>Overleggen met de leerlingen</vt:lpstr>
      <vt:lpstr>Overleggen met de minister</vt:lpstr>
      <vt:lpstr>Overleggen met de Tweede Kamer</vt:lpstr>
      <vt:lpstr>Activiteiten voor jullie! </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102</cp:revision>
  <cp:lastPrinted>2018-12-05T13:53:22Z</cp:lastPrinted>
  <dcterms:created xsi:type="dcterms:W3CDTF">2018-01-09T08:52:30Z</dcterms:created>
  <dcterms:modified xsi:type="dcterms:W3CDTF">2018-12-13T08:53:50Z</dcterms:modified>
</cp:coreProperties>
</file>